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3"/>
  </p:sldMasterIdLst>
  <p:notesMasterIdLst>
    <p:notesMasterId r:id="rId5"/>
  </p:notesMasterIdLst>
  <p:sldIdLst>
    <p:sldId id="588" r:id="rId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4C2070-693F-1048-B263-78EB1FE51D5C}" v="22" dt="2024-07-29T13:50:07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0" autoAdjust="0"/>
    <p:restoredTop sz="79226"/>
  </p:normalViewPr>
  <p:slideViewPr>
    <p:cSldViewPr snapToGrid="0">
      <p:cViewPr>
        <p:scale>
          <a:sx n="105" d="100"/>
          <a:sy n="105" d="100"/>
        </p:scale>
        <p:origin x="5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1D06B-7122-1649-8BB7-A8BBFED0F410}" type="datetimeFigureOut">
              <a:rPr lang="en-CH" smtClean="0"/>
              <a:t>29.07.2024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FD5A7-2CC8-2345-8D11-1150A5EC1D1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5202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effectLst/>
                <a:highlight>
                  <a:srgbClr val="FFFFFF"/>
                </a:highlight>
                <a:latin typeface="Calibri"/>
                <a:cs typeface="Calibri"/>
              </a:rPr>
              <a:t>During the introduction of </a:t>
            </a:r>
            <a:r>
              <a:rPr lang="en-US" sz="1200" i="1" dirty="0">
                <a:highlight>
                  <a:srgbClr val="FFFFFF"/>
                </a:highlight>
                <a:latin typeface="Calibri"/>
                <a:cs typeface="Calibri"/>
              </a:rPr>
              <a:t>your </a:t>
            </a:r>
            <a:r>
              <a:rPr lang="en-US" sz="1200" b="0" i="1" dirty="0">
                <a:effectLst/>
                <a:highlight>
                  <a:srgbClr val="FFFFFF"/>
                </a:highlight>
                <a:latin typeface="Calibri"/>
                <a:cs typeface="Calibri"/>
              </a:rPr>
              <a:t>Dialogue event, you </a:t>
            </a:r>
            <a:r>
              <a:rPr lang="en-US" sz="1200" i="1" dirty="0">
                <a:highlight>
                  <a:srgbClr val="FFFFFF"/>
                </a:highlight>
                <a:latin typeface="Calibri"/>
                <a:cs typeface="Calibri"/>
              </a:rPr>
              <a:t>are encouraged to </a:t>
            </a:r>
            <a:r>
              <a:rPr lang="en-US" sz="1200" b="0" i="1" dirty="0">
                <a:effectLst/>
                <a:highlight>
                  <a:srgbClr val="FFFFFF"/>
                </a:highlight>
                <a:latin typeface="Calibri"/>
                <a:cs typeface="Calibri"/>
              </a:rPr>
              <a:t>provide information about the local context and nutrition situation to frame the discussions.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1" dirty="0">
              <a:effectLst/>
              <a:highlight>
                <a:srgbClr val="FFFFFF"/>
              </a:highlight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effectLst/>
                <a:highlight>
                  <a:srgbClr val="FFFFFF"/>
                </a:highlight>
                <a:latin typeface="Calibri"/>
                <a:cs typeface="Calibri"/>
              </a:rPr>
              <a:t>This PPT template can be uploaded in section two of the Nutrition Dialogues Feedback Form.</a:t>
            </a:r>
            <a:r>
              <a:rPr lang="en-US" sz="1200" i="1" dirty="0">
                <a:highlight>
                  <a:srgbClr val="FFFFFF"/>
                </a:highlight>
                <a:latin typeface="Calibri"/>
                <a:cs typeface="Calibri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highlight>
                <a:srgbClr val="FFFFFF"/>
              </a:highlight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sz="1800" dirty="0">
                <a:latin typeface="Calibri"/>
                <a:cs typeface="Calibri"/>
              </a:rPr>
              <a:t>The introductory framing could include information about the following elements:</a:t>
            </a:r>
            <a:endParaRPr lang="en-US" dirty="0"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/>
                <a:cs typeface="Calibri"/>
              </a:rPr>
              <a:t>What is the social and economic context?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(e.g. climate change, conflict, poverty)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/>
                <a:cs typeface="Calibri"/>
              </a:rPr>
              <a:t>What is the situation re people’s nutrition nationally and/or locally?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(Data can be sourced from national and local authorities, NGOs, UN (FAO, WHO, UNICEF, WFP, others)) </a:t>
            </a:r>
            <a:endParaRPr lang="en-US" i="1" dirty="0">
              <a:latin typeface="Calibri"/>
              <a:cs typeface="Calibri"/>
            </a:endParaRPr>
          </a:p>
          <a:p>
            <a:pPr marL="914400" lvl="1" indent="-457200">
              <a:buFont typeface="+mj-lt"/>
              <a:buAutoNum type="alphaLcParenR"/>
            </a:pPr>
            <a:r>
              <a:rPr lang="en-US" dirty="0">
                <a:latin typeface="Calibri"/>
                <a:cs typeface="Calibri"/>
              </a:rPr>
              <a:t>Latest nutrition data (numbers and prevalence (%) for all population, for women, for children under 5 years of age)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+mj-lt"/>
              <a:buAutoNum type="alphaLcParenR"/>
            </a:pPr>
            <a:r>
              <a:rPr lang="en-US" dirty="0">
                <a:latin typeface="Calibri"/>
                <a:cs typeface="Calibri"/>
              </a:rPr>
              <a:t>Trends (reducing, increasing, stable)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/>
                <a:cs typeface="Calibri"/>
              </a:rPr>
              <a:t>Which groups of people </a:t>
            </a:r>
            <a:r>
              <a:rPr lang="en-US" dirty="0">
                <a:latin typeface="Calibri"/>
                <a:cs typeface="Calibri"/>
              </a:rPr>
              <a:t>are at risk of malnutrition in your community?</a:t>
            </a:r>
            <a:endParaRPr lang="en-US" i="1" dirty="0"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/>
                <a:cs typeface="Calibri"/>
              </a:rPr>
              <a:t>What are the feelings and concerns </a:t>
            </a:r>
            <a:r>
              <a:rPr lang="en-US" dirty="0">
                <a:latin typeface="Calibri"/>
                <a:cs typeface="Calibri"/>
              </a:rPr>
              <a:t>about nutrition in your community? </a:t>
            </a:r>
            <a:r>
              <a:rPr lang="en-US" sz="1800" i="1" dirty="0">
                <a:latin typeface="Calibri"/>
                <a:cs typeface="Calibri"/>
              </a:rPr>
              <a:t>(e.g. prevalence of certain risk factors for malnutrition like pollution, seasonality, nutrient deficiencies)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Calibri"/>
              <a:cs typeface="Calibri"/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FD5A7-2CC8-2345-8D11-1150A5EC1D14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5267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of Rectangle 13">
            <a:extLst>
              <a:ext uri="{FF2B5EF4-FFF2-40B4-BE49-F238E27FC236}">
                <a16:creationId xmlns:a16="http://schemas.microsoft.com/office/drawing/2014/main" id="{D46635E6-9DA6-56EE-F351-9C5BED67F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2666998" y="-2666998"/>
            <a:ext cx="6858001" cy="12192000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4DAB8A10-BA45-5E96-A490-0A6A459E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47" y="5568947"/>
            <a:ext cx="2426453" cy="1289053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FC5AEAF-FE16-B7E8-1799-477188A42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280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05BEE-190C-E863-D30F-8D5CD237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B652-1750-1D73-2E9D-229C4AF4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E32B-5DB4-AFEC-3B60-036D0D9B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with text on it&#10;&#10;Description automatically generated">
            <a:extLst>
              <a:ext uri="{FF2B5EF4-FFF2-40B4-BE49-F238E27FC236}">
                <a16:creationId xmlns:a16="http://schemas.microsoft.com/office/drawing/2014/main" id="{3DAD771A-2AEB-3331-1392-74B47688A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704" y="4815185"/>
            <a:ext cx="2426453" cy="1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7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EE155B-A7C4-63B6-A4B1-32D4A62AA432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8777C773-409B-466C-AE44-B9EA706E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7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6FE831-E3F1-2E03-70C3-007213547482}"/>
              </a:ext>
            </a:extLst>
          </p:cNvPr>
          <p:cNvSpPr/>
          <p:nvPr/>
        </p:nvSpPr>
        <p:spPr>
          <a:xfrm>
            <a:off x="0" y="-5556"/>
            <a:ext cx="12192000" cy="1696244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34F5E336-1709-D52E-7ECA-87B396506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9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F75A9-CC8D-64F1-1970-5ED8FB5E869B}"/>
              </a:ext>
            </a:extLst>
          </p:cNvPr>
          <p:cNvSpPr/>
          <p:nvPr/>
        </p:nvSpPr>
        <p:spPr>
          <a:xfrm>
            <a:off x="0" y="136525"/>
            <a:ext cx="12192000" cy="68580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B7A08-132B-91A4-B402-CAA35302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E404-9AC2-A96C-C71D-6B87C54FF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A96-E2E3-87CE-E87B-BE60BC9D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F8AD-359B-7892-ECBD-7B2E999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B56D-FC45-B95B-2CF9-7E1AF32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B0D9965-B351-560B-84A5-FD3FD8411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27" y="136525"/>
            <a:ext cx="3618833" cy="19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7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4FB5-CA92-57B2-C5B5-F24CFAF6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65D5-23C5-AA73-6B17-4282EFF6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3C35-EC56-FD0C-8CE5-4DC2745C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7DA6-E81E-BC97-0EAC-91D6D08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3491D-73AD-DB7A-1F31-3932DFB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CE35-550F-DCEA-04D7-98E3FE20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91AEB08-E618-2E02-0503-EC76C91F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67361-A942-BBE5-03D3-511AAF3FF7B2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61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BDC-1487-FC63-ACB9-B3EAB4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26F80-9E0B-C09D-A7B4-5E9BD521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0360-CDF3-AE74-5AF7-7F5505D5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60ED9-51A5-7006-20F4-D1C15C0A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A6AF-E2EE-6E4B-A04F-AC9F43824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941DC-8472-0ABF-9FFA-16F3B58B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8FDC5E-A660-02E4-61B3-776DD89D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2E06A-E52F-1321-02F4-23173601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A57D5277-EF10-D163-D67A-F5CA1BCCA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455064-ADAB-2C89-520B-4848369677C7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36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95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06" y="579438"/>
            <a:ext cx="7948613" cy="792159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>
            <a:cxnSpLocks/>
          </p:cNvCxnSpPr>
          <p:nvPr/>
        </p:nvCxnSpPr>
        <p:spPr>
          <a:xfrm>
            <a:off x="812906" y="1471827"/>
            <a:ext cx="79486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61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EB9FF-90CF-7665-CE99-843415E1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C7DC3-FFC9-F77C-E837-4224135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93A90-1C2B-88B0-B9D6-256B2049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3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1969-EE39-5293-D365-31CDC09A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9488-0FC8-740B-CC0A-2B5401EA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C1B8-D1C6-4E11-D6E5-87BB7FB89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6147-0C13-F92D-8905-7B2A57B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969-2775-E8B4-3782-230FA42C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8A2DE-633E-C19A-8898-70C092F3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DA1CAC1-D363-2695-353B-C301767E8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5D44C-01EC-9835-2E31-F0DFF35C7813}"/>
              </a:ext>
            </a:extLst>
          </p:cNvPr>
          <p:cNvCxnSpPr>
            <a:cxnSpLocks/>
          </p:cNvCxnSpPr>
          <p:nvPr/>
        </p:nvCxnSpPr>
        <p:spPr>
          <a:xfrm>
            <a:off x="838200" y="2057400"/>
            <a:ext cx="393382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840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2B7-D29A-AEA3-7260-92373EF6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BFE3B-2CED-90A0-87BA-F5F4F1656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6CBD-CC88-81F3-1C9B-496726A1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618-CE3A-2BD1-CCA4-A545401D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FE6E7-F4A3-D3AA-E6E2-F823B726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9F15-8049-21C6-7E29-3287BB13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36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88E9-0737-2173-E981-ADE94002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2F52C-B713-43A0-2C63-56EA9E3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E18D-284D-711A-FFFC-150F1F39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4DB3-AAA1-EA9F-3912-F4A89D5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FD9E-FAE7-C533-0ABE-E035E6FB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A842C-FAAE-4ECC-D13E-D625568EC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285D3-2DF5-12D9-76DE-42B75BEF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DADA-320A-AF2C-E218-7172085F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2371-DD39-4550-1523-79B2225A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DC29B-E3F5-25A1-80FF-1282C426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0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483CF-38E5-C4AF-3DF9-D13BDBE9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AD6E-F34C-8CF7-AA87-B928D80E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8E0DF-2A19-AA5E-B59B-B97DC9E6D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41BEC-D061-B1A1-7C11-225B77AE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54-EDAE-9F62-9ED4-E16A28365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1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nip Single Corner of Rectangle 22">
            <a:extLst>
              <a:ext uri="{FF2B5EF4-FFF2-40B4-BE49-F238E27FC236}">
                <a16:creationId xmlns:a16="http://schemas.microsoft.com/office/drawing/2014/main" id="{35AADC77-32B5-A822-CEB3-F2B74FBCCE31}"/>
              </a:ext>
            </a:extLst>
          </p:cNvPr>
          <p:cNvSpPr/>
          <p:nvPr/>
        </p:nvSpPr>
        <p:spPr>
          <a:xfrm rot="5400000">
            <a:off x="5524500" y="-5524497"/>
            <a:ext cx="1143003" cy="12192000"/>
          </a:xfrm>
          <a:prstGeom prst="snip1Rect">
            <a:avLst>
              <a:gd name="adj" fmla="val 3520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pic>
        <p:nvPicPr>
          <p:cNvPr id="24" name="Picture 23" descr="A logo with text on it&#10;&#10;Description automatically generated">
            <a:extLst>
              <a:ext uri="{FF2B5EF4-FFF2-40B4-BE49-F238E27FC236}">
                <a16:creationId xmlns:a16="http://schemas.microsoft.com/office/drawing/2014/main" id="{AB3EA6E8-9BC2-203D-9BED-69C4FBF58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565" y="5972175"/>
            <a:ext cx="1667435" cy="8858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0273B6-EA13-0F6D-9753-6D6CCEDFE26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00079" y="219070"/>
            <a:ext cx="10067365" cy="85249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libri"/>
                <a:cs typeface="Calibri"/>
              </a:rPr>
              <a:t>The local context and nutrition situation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560819-01E0-E4E5-481B-14F10B805E02}"/>
              </a:ext>
            </a:extLst>
          </p:cNvPr>
          <p:cNvSpPr txBox="1"/>
          <p:nvPr/>
        </p:nvSpPr>
        <p:spPr>
          <a:xfrm>
            <a:off x="1757363" y="2285996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text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DC8BDF-82D8-F0E6-FBB9-3C82903B6172}"/>
              </a:ext>
            </a:extLst>
          </p:cNvPr>
          <p:cNvSpPr txBox="1"/>
          <p:nvPr/>
        </p:nvSpPr>
        <p:spPr>
          <a:xfrm>
            <a:off x="6977063" y="2264798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text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2A1B66-D999-74E5-8BD4-F8A0CD258971}"/>
              </a:ext>
            </a:extLst>
          </p:cNvPr>
          <p:cNvSpPr txBox="1"/>
          <p:nvPr/>
        </p:nvSpPr>
        <p:spPr>
          <a:xfrm>
            <a:off x="1738313" y="4831314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text 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7E64D2-EB1F-1C29-C37A-4DE4D30A65B7}"/>
              </a:ext>
            </a:extLst>
          </p:cNvPr>
          <p:cNvSpPr txBox="1"/>
          <p:nvPr/>
        </p:nvSpPr>
        <p:spPr>
          <a:xfrm>
            <a:off x="6900863" y="4839527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text here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DF0D02-7467-907A-4578-0BB4A80A087A}"/>
              </a:ext>
            </a:extLst>
          </p:cNvPr>
          <p:cNvGrpSpPr/>
          <p:nvPr/>
        </p:nvGrpSpPr>
        <p:grpSpPr>
          <a:xfrm>
            <a:off x="852488" y="1285870"/>
            <a:ext cx="4648200" cy="1243013"/>
            <a:chOff x="852488" y="1285870"/>
            <a:chExt cx="4648200" cy="124301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FA63E9E-BE5D-E9EE-E315-9C10D9FBE759}"/>
                </a:ext>
              </a:extLst>
            </p:cNvPr>
            <p:cNvGrpSpPr/>
            <p:nvPr/>
          </p:nvGrpSpPr>
          <p:grpSpPr>
            <a:xfrm>
              <a:off x="852488" y="1285870"/>
              <a:ext cx="4648200" cy="1243013"/>
              <a:chOff x="852488" y="1871662"/>
              <a:chExt cx="4648200" cy="1243013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011114-3318-D51C-E3D0-0D04888FED82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66713"/>
                <a:r>
                  <a:rPr lang="en-CH" b="1" dirty="0"/>
                  <a:t>Social &amp; Economic Context</a:t>
                </a:r>
              </a:p>
            </p:txBody>
          </p:sp>
          <p:sp>
            <p:nvSpPr>
              <p:cNvPr id="8" name="Diamond 7">
                <a:extLst>
                  <a:ext uri="{FF2B5EF4-FFF2-40B4-BE49-F238E27FC236}">
                    <a16:creationId xmlns:a16="http://schemas.microsoft.com/office/drawing/2014/main" id="{433DF982-FA5A-C58F-6BAD-9A71030933D0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dirty="0"/>
              </a:p>
            </p:txBody>
          </p:sp>
        </p:grpSp>
        <p:pic>
          <p:nvPicPr>
            <p:cNvPr id="30" name="Graphic 29" descr="Tax outline">
              <a:extLst>
                <a:ext uri="{FF2B5EF4-FFF2-40B4-BE49-F238E27FC236}">
                  <a16:creationId xmlns:a16="http://schemas.microsoft.com/office/drawing/2014/main" id="{EB866FBC-EE7B-63D0-184A-E1886171D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29427" y="1669258"/>
              <a:ext cx="502916" cy="502916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EA94E2-7066-938D-6F51-79B3F219B341}"/>
              </a:ext>
            </a:extLst>
          </p:cNvPr>
          <p:cNvGrpSpPr/>
          <p:nvPr/>
        </p:nvGrpSpPr>
        <p:grpSpPr>
          <a:xfrm>
            <a:off x="6096000" y="1285870"/>
            <a:ext cx="4648200" cy="1243013"/>
            <a:chOff x="6096000" y="1285870"/>
            <a:chExt cx="4648200" cy="124301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8FC1822-6865-5347-2E86-88AFCB11D868}"/>
                </a:ext>
              </a:extLst>
            </p:cNvPr>
            <p:cNvGrpSpPr/>
            <p:nvPr/>
          </p:nvGrpSpPr>
          <p:grpSpPr>
            <a:xfrm>
              <a:off x="6096000" y="1285870"/>
              <a:ext cx="4648200" cy="1243013"/>
              <a:chOff x="852488" y="1871662"/>
              <a:chExt cx="4648200" cy="1243013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194A503-B361-6F86-2DC2-6983DA057443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66713"/>
                <a:r>
                  <a:rPr lang="en-CH" b="1" dirty="0"/>
                  <a:t>At Risk Groups</a:t>
                </a:r>
              </a:p>
            </p:txBody>
          </p:sp>
          <p:sp>
            <p:nvSpPr>
              <p:cNvPr id="16" name="Diamond 15">
                <a:extLst>
                  <a:ext uri="{FF2B5EF4-FFF2-40B4-BE49-F238E27FC236}">
                    <a16:creationId xmlns:a16="http://schemas.microsoft.com/office/drawing/2014/main" id="{6168071A-4C33-5F0D-2E65-11389A2F9A59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3" name="Graphic 32" descr="Exclamation mark with solid fill">
              <a:extLst>
                <a:ext uri="{FF2B5EF4-FFF2-40B4-BE49-F238E27FC236}">
                  <a16:creationId xmlns:a16="http://schemas.microsoft.com/office/drawing/2014/main" id="{CBB21C57-3B01-A5C1-1B83-29307324D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05563" y="1605473"/>
              <a:ext cx="650689" cy="650689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2480039-1696-329A-D895-D8E6AB45437F}"/>
              </a:ext>
            </a:extLst>
          </p:cNvPr>
          <p:cNvGrpSpPr/>
          <p:nvPr/>
        </p:nvGrpSpPr>
        <p:grpSpPr>
          <a:xfrm>
            <a:off x="852488" y="3829045"/>
            <a:ext cx="4648200" cy="1243013"/>
            <a:chOff x="852488" y="3829045"/>
            <a:chExt cx="4648200" cy="124301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DF3ED95-90D9-D90F-B65B-EBE7DE256896}"/>
                </a:ext>
              </a:extLst>
            </p:cNvPr>
            <p:cNvGrpSpPr/>
            <p:nvPr/>
          </p:nvGrpSpPr>
          <p:grpSpPr>
            <a:xfrm>
              <a:off x="852488" y="3829045"/>
              <a:ext cx="4648200" cy="1243013"/>
              <a:chOff x="852488" y="1871662"/>
              <a:chExt cx="4648200" cy="1243013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C75B66C-DCBA-F3FA-8B54-B0FE6B11CFF5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66713"/>
                <a:r>
                  <a:rPr lang="en-CH" b="1" dirty="0"/>
                  <a:t>Local Nutrition Situation</a:t>
                </a:r>
              </a:p>
            </p:txBody>
          </p:sp>
          <p:sp>
            <p:nvSpPr>
              <p:cNvPr id="13" name="Diamond 12">
                <a:extLst>
                  <a:ext uri="{FF2B5EF4-FFF2-40B4-BE49-F238E27FC236}">
                    <a16:creationId xmlns:a16="http://schemas.microsoft.com/office/drawing/2014/main" id="{35204607-4B39-AD29-1EEA-4AE93C3D4D4F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6" name="Graphic 35" descr="Statistics outline">
              <a:extLst>
                <a:ext uri="{FF2B5EF4-FFF2-40B4-BE49-F238E27FC236}">
                  <a16:creationId xmlns:a16="http://schemas.microsoft.com/office/drawing/2014/main" id="{96FDB47A-FBE4-F0D6-29C4-C5EA765F8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173241" y="4086221"/>
              <a:ext cx="634844" cy="63484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B071E4-824C-A719-E8B1-D39FB44CDBC9}"/>
              </a:ext>
            </a:extLst>
          </p:cNvPr>
          <p:cNvGrpSpPr/>
          <p:nvPr/>
        </p:nvGrpSpPr>
        <p:grpSpPr>
          <a:xfrm>
            <a:off x="6096000" y="3829045"/>
            <a:ext cx="4648200" cy="1243013"/>
            <a:chOff x="6096000" y="3829045"/>
            <a:chExt cx="4648200" cy="124301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8A5438D-2338-5999-E462-417945772FDA}"/>
                </a:ext>
              </a:extLst>
            </p:cNvPr>
            <p:cNvGrpSpPr/>
            <p:nvPr/>
          </p:nvGrpSpPr>
          <p:grpSpPr>
            <a:xfrm>
              <a:off x="6096000" y="3829045"/>
              <a:ext cx="4648200" cy="1243013"/>
              <a:chOff x="852488" y="1871662"/>
              <a:chExt cx="4648200" cy="1243013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E5C7566-A7FE-E043-E651-4C294EE1ABCE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66713"/>
                <a:r>
                  <a:rPr lang="en-CH" b="1" dirty="0"/>
                  <a:t>Feelings and Concerns</a:t>
                </a:r>
              </a:p>
            </p:txBody>
          </p:sp>
          <p:sp>
            <p:nvSpPr>
              <p:cNvPr id="19" name="Diamond 18">
                <a:extLst>
                  <a:ext uri="{FF2B5EF4-FFF2-40B4-BE49-F238E27FC236}">
                    <a16:creationId xmlns:a16="http://schemas.microsoft.com/office/drawing/2014/main" id="{C3B74443-FF8D-BE6E-7701-CD7E9679B4DB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9" name="Graphic 38" descr="Confused face outline outline">
              <a:extLst>
                <a:ext uri="{FF2B5EF4-FFF2-40B4-BE49-F238E27FC236}">
                  <a16:creationId xmlns:a16="http://schemas.microsoft.com/office/drawing/2014/main" id="{E437A873-C791-355A-B501-5D9B32BA6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435251" y="4152987"/>
              <a:ext cx="591312" cy="5913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46844"/>
      </p:ext>
    </p:extLst>
  </p:cSld>
  <p:clrMapOvr>
    <a:masterClrMapping/>
  </p:clrMapOvr>
</p:sld>
</file>

<file path=ppt/theme/theme1.xml><?xml version="1.0" encoding="utf-8"?>
<a:theme xmlns:a="http://schemas.openxmlformats.org/drawingml/2006/main" name="Nutrition Dialogues">
  <a:themeElements>
    <a:clrScheme name="Nutrition Dialogues">
      <a:dk1>
        <a:srgbClr val="000000"/>
      </a:dk1>
      <a:lt1>
        <a:srgbClr val="FFFFFF"/>
      </a:lt1>
      <a:dk2>
        <a:srgbClr val="58595B"/>
      </a:dk2>
      <a:lt2>
        <a:srgbClr val="E8E8E8"/>
      </a:lt2>
      <a:accent1>
        <a:srgbClr val="5E85FF"/>
      </a:accent1>
      <a:accent2>
        <a:srgbClr val="19B50E"/>
      </a:accent2>
      <a:accent3>
        <a:srgbClr val="85DA00"/>
      </a:accent3>
      <a:accent4>
        <a:srgbClr val="BCBEC0"/>
      </a:accent4>
      <a:accent5>
        <a:srgbClr val="A02B93"/>
      </a:accent5>
      <a:accent6>
        <a:srgbClr val="4EA72E"/>
      </a:accent6>
      <a:hlink>
        <a:srgbClr val="462A86"/>
      </a:hlink>
      <a:folHlink>
        <a:srgbClr val="EC1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trition Dialogues" id="{D0DDEF1F-652B-7645-9DEB-AD58AA063017}" vid="{007CEB19-059C-7047-BBC8-42077AD945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F58EE558F37448E89075EEB5F4D50" ma:contentTypeVersion="15" ma:contentTypeDescription="Create a new document." ma:contentTypeScope="" ma:versionID="72453e2e6744a10b80f3a9f3ee5e0cb2">
  <xsd:schema xmlns:xsd="http://www.w3.org/2001/XMLSchema" xmlns:xs="http://www.w3.org/2001/XMLSchema" xmlns:p="http://schemas.microsoft.com/office/2006/metadata/properties" xmlns:ns2="17e3a673-175c-47fe-aa87-9e1105668749" xmlns:ns3="bf5301cf-ea5e-4d7c-89ac-3633382f86d5" targetNamespace="http://schemas.microsoft.com/office/2006/metadata/properties" ma:root="true" ma:fieldsID="d327717376f1f46bf67740d4747ca438" ns2:_="" ns3:_="">
    <xsd:import namespace="17e3a673-175c-47fe-aa87-9e1105668749"/>
    <xsd:import namespace="bf5301cf-ea5e-4d7c-89ac-3633382f86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3a673-175c-47fe-aa87-9e11056687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551d4e0-ab82-431b-b8c1-f2fa546798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5301cf-ea5e-4d7c-89ac-3633382f86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73063ff-1f8c-492d-afb7-b5b3a7e79b9f}" ma:internalName="TaxCatchAll" ma:showField="CatchAllData" ma:web="bf5301cf-ea5e-4d7c-89ac-3633382f86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A14CCA-6C3D-4A0B-94D5-3CC46D4E33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065013-C919-4424-ABFB-F771B729EF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e3a673-175c-47fe-aa87-9e1105668749"/>
    <ds:schemaRef ds:uri="bf5301cf-ea5e-4d7c-89ac-3633382f86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Nutrition Dialogues</Template>
  <TotalTime>12</TotalTime>
  <Words>219</Words>
  <Application>Microsoft Macintosh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Nutrition Dialogues</vt:lpstr>
      <vt:lpstr>The local context and nutrition situation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Thuy Maryen</cp:lastModifiedBy>
  <cp:revision>24</cp:revision>
  <dcterms:created xsi:type="dcterms:W3CDTF">2024-07-12T09:16:04Z</dcterms:created>
  <dcterms:modified xsi:type="dcterms:W3CDTF">2024-07-29T13:50:53Z</dcterms:modified>
</cp:coreProperties>
</file>