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notesMasterIdLst>
    <p:notesMasterId r:id="rId5"/>
  </p:notesMasterIdLst>
  <p:sldIdLst>
    <p:sldId id="588" r:id="rId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C2070-693F-1048-B263-78EB1FE51D5C}" v="22" dt="2024-07-29T13:50:07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 autoAdjust="0"/>
    <p:restoredTop sz="47584"/>
  </p:normalViewPr>
  <p:slideViewPr>
    <p:cSldViewPr snapToGrid="0">
      <p:cViewPr varScale="1">
        <p:scale>
          <a:sx n="59" d="100"/>
          <a:sy n="59" d="100"/>
        </p:scale>
        <p:origin x="2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1D06B-7122-1649-8BB7-A8BBFED0F410}" type="datetimeFigureOut">
              <a:rPr lang="en-CH" smtClean="0"/>
              <a:t>8/19/24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FD5A7-2CC8-2345-8D11-1150A5EC1D1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5202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1">
                <a:highlight>
                  <a:srgbClr val="FFFFFF"/>
                </a:highlight>
                <a:latin typeface="Calibri"/>
                <a:cs typeface="Calibri"/>
              </a:defRPr>
            </a:pPr>
            <a:r>
              <a:rPr lang="fr-FR" noProof="0" dirty="0">
                <a:effectLst/>
              </a:rPr>
              <a:t>Lors de la présentation de </a:t>
            </a:r>
            <a:r>
              <a:rPr lang="fr-FR" noProof="0" dirty="0"/>
              <a:t>votre </a:t>
            </a:r>
            <a:r>
              <a:rPr lang="fr-FR" noProof="0" dirty="0">
                <a:effectLst/>
              </a:rPr>
              <a:t>événement de Dialogue, vous êtes </a:t>
            </a:r>
            <a:r>
              <a:rPr lang="fr-FR" noProof="0" dirty="0"/>
              <a:t>encouragé à </a:t>
            </a:r>
            <a:r>
              <a:rPr lang="fr-FR" noProof="0" dirty="0">
                <a:effectLst/>
              </a:rPr>
              <a:t>fournir des informations sur le contexte local et la situation nutritionnelle pour encadrer les discussions.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1" noProof="0" dirty="0">
              <a:effectLst/>
              <a:highlight>
                <a:srgbClr val="FFFFFF"/>
              </a:highlight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1">
                <a:highlight>
                  <a:srgbClr val="FFFFFF"/>
                </a:highlight>
                <a:latin typeface="Calibri"/>
                <a:cs typeface="Calibri"/>
              </a:defRPr>
            </a:pPr>
            <a:r>
              <a:rPr lang="fr-FR" noProof="0" dirty="0">
                <a:effectLst/>
              </a:rPr>
              <a:t>Ce modèle de PPT peut être téléchargé dans la deuxième section du Formulaire de commentaires des Dialogues sur la nutrition.</a:t>
            </a:r>
            <a:r>
              <a:rPr lang="fr-FR" noProof="0" dirty="0"/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i="1" noProof="0" dirty="0">
              <a:highlight>
                <a:srgbClr val="FFFFFF"/>
              </a:highlight>
              <a:latin typeface="Calibri"/>
              <a:cs typeface="Calibri"/>
            </a:endParaRPr>
          </a:p>
          <a:p>
            <a:pPr marL="0" indent="0">
              <a:buNone/>
              <a:defRPr sz="1800">
                <a:latin typeface="Calibri"/>
                <a:cs typeface="Calibri"/>
              </a:defRPr>
            </a:pPr>
            <a:r>
              <a:rPr lang="fr-FR" noProof="0" dirty="0"/>
              <a:t>L'encadrement introductoire pourrait inclure des informations sur les éléments suivants :</a:t>
            </a:r>
            <a:endParaRPr lang="fr-FR" noProof="0" dirty="0"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  <a:defRPr>
                <a:latin typeface="Calibri"/>
                <a:cs typeface="Calibri"/>
              </a:defRPr>
            </a:pPr>
            <a:r>
              <a:rPr lang="fr-FR" b="1" noProof="0" dirty="0"/>
              <a:t>Quel est le contexte social et économique ?</a:t>
            </a:r>
            <a:r>
              <a:rPr lang="fr-FR" noProof="0" dirty="0"/>
              <a:t> </a:t>
            </a:r>
            <a:r>
              <a:rPr lang="fr-FR" sz="1800" i="1" noProof="0" dirty="0"/>
              <a:t>(par exemple, changement climatique, conflit, pauvreté) </a:t>
            </a:r>
          </a:p>
          <a:p>
            <a:pPr marL="514350" indent="-514350">
              <a:buFont typeface="+mj-lt"/>
              <a:buAutoNum type="arabicPeriod"/>
              <a:defRPr>
                <a:latin typeface="Calibri"/>
                <a:cs typeface="Calibri"/>
              </a:defRPr>
            </a:pPr>
            <a:r>
              <a:rPr lang="fr-FR" b="1" noProof="0" dirty="0"/>
              <a:t>Quelle est la situation en ce qui concerne la nutrition des personnes au niveau national et / ou local ?</a:t>
            </a:r>
            <a:r>
              <a:rPr lang="fr-FR" noProof="0" dirty="0"/>
              <a:t> </a:t>
            </a:r>
            <a:r>
              <a:rPr lang="fr-FR" sz="1800" i="1" noProof="0" dirty="0"/>
              <a:t>(Les données peuvent provenir des autorités nationales et locales, des ONG, des Nations Unies (FAO, OMS, UNICEF, PAM, autres)) </a:t>
            </a:r>
            <a:endParaRPr lang="fr-FR" i="1" noProof="0" dirty="0">
              <a:latin typeface="Calibri"/>
              <a:cs typeface="Calibri"/>
            </a:endParaRPr>
          </a:p>
          <a:p>
            <a:pPr marL="914400" lvl="1" indent="-457200">
              <a:buFont typeface="+mj-lt"/>
              <a:buAutoNum type="alphaLcParenR"/>
              <a:defRPr>
                <a:latin typeface="Calibri"/>
                <a:cs typeface="Calibri"/>
              </a:defRPr>
            </a:pPr>
            <a:r>
              <a:rPr lang="fr-FR" noProof="0" dirty="0"/>
              <a:t>Données nutritionnelles les plus récentes (nombres et prévalence (%) pour toute la population, pour les femmes, pour les enfants de moins de 5 ans)</a:t>
            </a:r>
            <a:endParaRPr lang="fr-FR" noProof="0" dirty="0"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+mj-lt"/>
              <a:buAutoNum type="alphaLcParenR"/>
              <a:defRPr>
                <a:latin typeface="Calibri"/>
                <a:cs typeface="Calibri"/>
              </a:defRPr>
            </a:pPr>
            <a:r>
              <a:rPr lang="fr-FR" noProof="0" dirty="0"/>
              <a:t>Tendances (en baisse, en hausse, stables)</a:t>
            </a:r>
          </a:p>
          <a:p>
            <a:pPr marL="514350" indent="-514350">
              <a:buFont typeface="+mj-lt"/>
              <a:buAutoNum type="arabicPeriod"/>
              <a:defRPr>
                <a:latin typeface="Calibri"/>
                <a:cs typeface="Calibri"/>
              </a:defRPr>
            </a:pPr>
            <a:r>
              <a:rPr lang="fr-FR" b="1" noProof="0" dirty="0"/>
              <a:t>Quels groupes de personnes </a:t>
            </a:r>
            <a:r>
              <a:rPr lang="fr-FR" noProof="0" dirty="0"/>
              <a:t>sont à risque de malnutrition dans votre communauté ?</a:t>
            </a:r>
            <a:endParaRPr lang="fr-FR" i="1" noProof="0" dirty="0"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  <a:defRPr>
                <a:latin typeface="Calibri"/>
                <a:cs typeface="Calibri"/>
              </a:defRPr>
            </a:pPr>
            <a:r>
              <a:rPr lang="fr-FR" b="1" noProof="0" dirty="0"/>
              <a:t>Quels sont les sentiments et les préoccupations </a:t>
            </a:r>
            <a:r>
              <a:rPr lang="fr-FR" noProof="0" dirty="0"/>
              <a:t>concernant la nutrition dans votre communauté ? </a:t>
            </a:r>
            <a:r>
              <a:rPr lang="fr-FR" sz="1800" i="1" noProof="0" dirty="0"/>
              <a:t>(par exemple, prévalence de certains facteurs de risque de malnutrition comme la pollution, la saisonnalité, les carences en nutriments)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FD5A7-2CC8-2345-8D11-1150A5EC1D14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5267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FC5AEAF-FE16-B7E8-1799-477188A42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280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with text on it&#10;&#10;Description automatically generated">
            <a:extLst>
              <a:ext uri="{FF2B5EF4-FFF2-40B4-BE49-F238E27FC236}">
                <a16:creationId xmlns:a16="http://schemas.microsoft.com/office/drawing/2014/main" id="{3DAD771A-2AEB-3331-1392-74B47688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704" y="4815185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7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7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9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7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61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3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95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61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3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840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36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0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1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nip Single Corner of Rectangle 22">
            <a:extLst>
              <a:ext uri="{FF2B5EF4-FFF2-40B4-BE49-F238E27FC236}">
                <a16:creationId xmlns:a16="http://schemas.microsoft.com/office/drawing/2014/main" id="{35AADC77-32B5-A822-CEB3-F2B74FBCCE31}"/>
              </a:ext>
            </a:extLst>
          </p:cNvPr>
          <p:cNvSpPr/>
          <p:nvPr/>
        </p:nvSpPr>
        <p:spPr>
          <a:xfrm rot="5400000">
            <a:off x="5524500" y="-5524497"/>
            <a:ext cx="1143003" cy="12192000"/>
          </a:xfrm>
          <a:prstGeom prst="snip1Rect">
            <a:avLst>
              <a:gd name="adj" fmla="val 3520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CH" dirty="0"/>
          </a:p>
        </p:txBody>
      </p:sp>
      <p:pic>
        <p:nvPicPr>
          <p:cNvPr id="24" name="Picture 23" descr="A logo with text on it  Description automatically generated">
            <a:extLst>
              <a:ext uri="{FF2B5EF4-FFF2-40B4-BE49-F238E27FC236}">
                <a16:creationId xmlns:a16="http://schemas.microsoft.com/office/drawing/2014/main" id="{AB3EA6E8-9BC2-203D-9BED-69C4FBF58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565" y="5972175"/>
            <a:ext cx="1667435" cy="8858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0273B6-EA13-0F6D-9753-6D6CCEDFE26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00079" y="219070"/>
            <a:ext cx="11298007" cy="852492"/>
          </a:xfrm>
        </p:spPr>
        <p:txBody>
          <a:bodyPr>
            <a:normAutofit/>
          </a:bodyPr>
          <a:lstStyle/>
          <a:p>
            <a:pPr>
              <a:defRPr b="1">
                <a:solidFill>
                  <a:schemeClr val="bg1"/>
                </a:solidFill>
                <a:latin typeface="Calibri"/>
                <a:cs typeface="Calibri"/>
              </a:defRPr>
            </a:pPr>
            <a:r>
              <a:rPr lang="fr-FR" dirty="0"/>
              <a:t>Le contexte local et la situation nutritionnelle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560819-01E0-E4E5-481B-14F10B805E02}"/>
              </a:ext>
            </a:extLst>
          </p:cNvPr>
          <p:cNvSpPr txBox="1"/>
          <p:nvPr/>
        </p:nvSpPr>
        <p:spPr>
          <a:xfrm>
            <a:off x="1757363" y="2285996"/>
            <a:ext cx="3743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r>
              <a:t>Ajouter du texte ici ...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DC8BDF-82D8-F0E6-FBB9-3C82903B6172}"/>
              </a:ext>
            </a:extLst>
          </p:cNvPr>
          <p:cNvSpPr txBox="1"/>
          <p:nvPr/>
        </p:nvSpPr>
        <p:spPr>
          <a:xfrm>
            <a:off x="6977063" y="2264798"/>
            <a:ext cx="3743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r>
              <a:t>Ajouter du texte ici ...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2A1B66-D999-74E5-8BD4-F8A0CD258971}"/>
              </a:ext>
            </a:extLst>
          </p:cNvPr>
          <p:cNvSpPr txBox="1"/>
          <p:nvPr/>
        </p:nvSpPr>
        <p:spPr>
          <a:xfrm>
            <a:off x="1738313" y="4831314"/>
            <a:ext cx="3743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r>
              <a:t>Ajouter du texte ici ...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7E64D2-EB1F-1C29-C37A-4DE4D30A65B7}"/>
              </a:ext>
            </a:extLst>
          </p:cNvPr>
          <p:cNvSpPr txBox="1"/>
          <p:nvPr/>
        </p:nvSpPr>
        <p:spPr>
          <a:xfrm>
            <a:off x="6900863" y="4839527"/>
            <a:ext cx="3743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r>
              <a:t>Ajouter du texte ici ...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DF0D02-7467-907A-4578-0BB4A80A087A}"/>
              </a:ext>
            </a:extLst>
          </p:cNvPr>
          <p:cNvGrpSpPr/>
          <p:nvPr/>
        </p:nvGrpSpPr>
        <p:grpSpPr>
          <a:xfrm>
            <a:off x="852488" y="1285870"/>
            <a:ext cx="4648200" cy="1243013"/>
            <a:chOff x="852488" y="1285870"/>
            <a:chExt cx="4648200" cy="124301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FA63E9E-BE5D-E9EE-E315-9C10D9FBE759}"/>
                </a:ext>
              </a:extLst>
            </p:cNvPr>
            <p:cNvGrpSpPr/>
            <p:nvPr/>
          </p:nvGrpSpPr>
          <p:grpSpPr>
            <a:xfrm>
              <a:off x="852488" y="1285870"/>
              <a:ext cx="4648200" cy="1243013"/>
              <a:chOff x="852488" y="1871662"/>
              <a:chExt cx="4648200" cy="1243013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011114-3318-D51C-E3D0-0D04888FED82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366713">
                  <a:defRPr b="1"/>
                </a:pPr>
                <a:r>
                  <a:rPr lang="fr-FR" dirty="0"/>
                  <a:t>Contexte social &amp; économique</a:t>
                </a:r>
              </a:p>
            </p:txBody>
          </p:sp>
          <p:sp>
            <p:nvSpPr>
              <p:cNvPr id="8" name="Diamond 7">
                <a:extLst>
                  <a:ext uri="{FF2B5EF4-FFF2-40B4-BE49-F238E27FC236}">
                    <a16:creationId xmlns:a16="http://schemas.microsoft.com/office/drawing/2014/main" id="{433DF982-FA5A-C58F-6BAD-9A71030933D0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CH" dirty="0"/>
              </a:p>
            </p:txBody>
          </p:sp>
        </p:grpSp>
        <p:pic>
          <p:nvPicPr>
            <p:cNvPr id="30" name="Graphic 29" descr="Tax outline">
              <a:extLst>
                <a:ext uri="{FF2B5EF4-FFF2-40B4-BE49-F238E27FC236}">
                  <a16:creationId xmlns:a16="http://schemas.microsoft.com/office/drawing/2014/main" id="{EB866FBC-EE7B-63D0-184A-E1886171D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29427" y="1669258"/>
              <a:ext cx="502916" cy="502916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EA94E2-7066-938D-6F51-79B3F219B341}"/>
              </a:ext>
            </a:extLst>
          </p:cNvPr>
          <p:cNvGrpSpPr/>
          <p:nvPr/>
        </p:nvGrpSpPr>
        <p:grpSpPr>
          <a:xfrm>
            <a:off x="6096000" y="1285870"/>
            <a:ext cx="4648200" cy="1243013"/>
            <a:chOff x="6096000" y="1285870"/>
            <a:chExt cx="4648200" cy="124301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8FC1822-6865-5347-2E86-88AFCB11D868}"/>
                </a:ext>
              </a:extLst>
            </p:cNvPr>
            <p:cNvGrpSpPr/>
            <p:nvPr/>
          </p:nvGrpSpPr>
          <p:grpSpPr>
            <a:xfrm>
              <a:off x="6096000" y="1285870"/>
              <a:ext cx="4648200" cy="1243013"/>
              <a:chOff x="852488" y="1871662"/>
              <a:chExt cx="4648200" cy="1243013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194A503-B361-6F86-2DC2-6983DA057443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366713">
                  <a:defRPr b="1"/>
                </a:pPr>
                <a:r>
                  <a:t>Populations à risque</a:t>
                </a:r>
              </a:p>
            </p:txBody>
          </p:sp>
          <p:sp>
            <p:nvSpPr>
              <p:cNvPr id="16" name="Diamond 15">
                <a:extLst>
                  <a:ext uri="{FF2B5EF4-FFF2-40B4-BE49-F238E27FC236}">
                    <a16:creationId xmlns:a16="http://schemas.microsoft.com/office/drawing/2014/main" id="{6168071A-4C33-5F0D-2E65-11389A2F9A59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3" name="Graphic 32" descr="Exclamation mark with solid fill">
              <a:extLst>
                <a:ext uri="{FF2B5EF4-FFF2-40B4-BE49-F238E27FC236}">
                  <a16:creationId xmlns:a16="http://schemas.microsoft.com/office/drawing/2014/main" id="{CBB21C57-3B01-A5C1-1B83-29307324D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05563" y="1605473"/>
              <a:ext cx="650689" cy="650689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2480039-1696-329A-D895-D8E6AB45437F}"/>
              </a:ext>
            </a:extLst>
          </p:cNvPr>
          <p:cNvGrpSpPr/>
          <p:nvPr/>
        </p:nvGrpSpPr>
        <p:grpSpPr>
          <a:xfrm>
            <a:off x="852488" y="3829045"/>
            <a:ext cx="4648200" cy="1243013"/>
            <a:chOff x="852488" y="3829045"/>
            <a:chExt cx="4648200" cy="124301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DF3ED95-90D9-D90F-B65B-EBE7DE256896}"/>
                </a:ext>
              </a:extLst>
            </p:cNvPr>
            <p:cNvGrpSpPr/>
            <p:nvPr/>
          </p:nvGrpSpPr>
          <p:grpSpPr>
            <a:xfrm>
              <a:off x="852488" y="3829045"/>
              <a:ext cx="4648200" cy="1243013"/>
              <a:chOff x="852488" y="1871662"/>
              <a:chExt cx="4648200" cy="1243013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C75B66C-DCBA-F3FA-8B54-B0FE6B11CFF5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366713">
                  <a:defRPr b="1"/>
                </a:pPr>
                <a:r>
                  <a:t>Situation nutritionnelle locale</a:t>
                </a:r>
              </a:p>
            </p:txBody>
          </p:sp>
          <p:sp>
            <p:nvSpPr>
              <p:cNvPr id="13" name="Diamond 12">
                <a:extLst>
                  <a:ext uri="{FF2B5EF4-FFF2-40B4-BE49-F238E27FC236}">
                    <a16:creationId xmlns:a16="http://schemas.microsoft.com/office/drawing/2014/main" id="{35204607-4B39-AD29-1EEA-4AE93C3D4D4F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6" name="Graphic 35" descr="Statistics outline">
              <a:extLst>
                <a:ext uri="{FF2B5EF4-FFF2-40B4-BE49-F238E27FC236}">
                  <a16:creationId xmlns:a16="http://schemas.microsoft.com/office/drawing/2014/main" id="{96FDB47A-FBE4-F0D6-29C4-C5EA765F8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173241" y="4086221"/>
              <a:ext cx="634844" cy="63484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B071E4-824C-A719-E8B1-D39FB44CDBC9}"/>
              </a:ext>
            </a:extLst>
          </p:cNvPr>
          <p:cNvGrpSpPr/>
          <p:nvPr/>
        </p:nvGrpSpPr>
        <p:grpSpPr>
          <a:xfrm>
            <a:off x="6096000" y="3829045"/>
            <a:ext cx="4648200" cy="1243013"/>
            <a:chOff x="6096000" y="3829045"/>
            <a:chExt cx="4648200" cy="124301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A5438D-2338-5999-E462-417945772FDA}"/>
                </a:ext>
              </a:extLst>
            </p:cNvPr>
            <p:cNvGrpSpPr/>
            <p:nvPr/>
          </p:nvGrpSpPr>
          <p:grpSpPr>
            <a:xfrm>
              <a:off x="6096000" y="3829045"/>
              <a:ext cx="4648200" cy="1243013"/>
              <a:chOff x="852488" y="1871662"/>
              <a:chExt cx="4648200" cy="124301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E5C7566-A7FE-E043-E651-4C294EE1ABCE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366713">
                  <a:defRPr b="1"/>
                </a:pPr>
                <a:r>
                  <a:rPr lang="fr-FR" dirty="0"/>
                  <a:t>Sentiments et soucis</a:t>
                </a:r>
              </a:p>
            </p:txBody>
          </p:sp>
          <p:sp>
            <p:nvSpPr>
              <p:cNvPr id="19" name="Diamond 18">
                <a:extLst>
                  <a:ext uri="{FF2B5EF4-FFF2-40B4-BE49-F238E27FC236}">
                    <a16:creationId xmlns:a16="http://schemas.microsoft.com/office/drawing/2014/main" id="{C3B74443-FF8D-BE6E-7701-CD7E9679B4DB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9" name="Graphic 38" descr="Confused face outline outline">
              <a:extLst>
                <a:ext uri="{FF2B5EF4-FFF2-40B4-BE49-F238E27FC236}">
                  <a16:creationId xmlns:a16="http://schemas.microsoft.com/office/drawing/2014/main" id="{E437A873-C791-355A-B501-5D9B32BA6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435251" y="4152987"/>
              <a:ext cx="591312" cy="591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46844"/>
      </p:ext>
    </p:extLst>
  </p:cSld>
  <p:clrMapOvr>
    <a:masterClrMapping/>
  </p:clrMapOvr>
</p:sld>
</file>

<file path=ppt/theme/theme1.xml><?xml version="1.0" encoding="utf-8"?>
<a:theme xmlns:a="http://schemas.openxmlformats.org/drawingml/2006/main" name="Nutrition Dialogues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trition Dialogues" id="{D0DDEF1F-652B-7645-9DEB-AD58AA063017}" vid="{007CEB19-059C-7047-BBC8-42077AD945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F58EE558F37448E89075EEB5F4D50" ma:contentTypeVersion="15" ma:contentTypeDescription="Create a new document." ma:contentTypeScope="" ma:versionID="72453e2e6744a10b80f3a9f3ee5e0cb2">
  <xsd:schema xmlns:xsd="http://www.w3.org/2001/XMLSchema" xmlns:xs="http://www.w3.org/2001/XMLSchema" xmlns:p="http://schemas.microsoft.com/office/2006/metadata/properties" xmlns:ns2="17e3a673-175c-47fe-aa87-9e1105668749" xmlns:ns3="bf5301cf-ea5e-4d7c-89ac-3633382f86d5" targetNamespace="http://schemas.microsoft.com/office/2006/metadata/properties" ma:root="true" ma:fieldsID="d327717376f1f46bf67740d4747ca438" ns2:_="" ns3:_="">
    <xsd:import namespace="17e3a673-175c-47fe-aa87-9e1105668749"/>
    <xsd:import namespace="bf5301cf-ea5e-4d7c-89ac-3633382f86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3a673-175c-47fe-aa87-9e11056687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551d4e0-ab82-431b-b8c1-f2fa546798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5301cf-ea5e-4d7c-89ac-3633382f86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73063ff-1f8c-492d-afb7-b5b3a7e79b9f}" ma:internalName="TaxCatchAll" ma:showField="CatchAllData" ma:web="bf5301cf-ea5e-4d7c-89ac-3633382f86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A14CCA-6C3D-4A0B-94D5-3CC46D4E33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065013-C919-4424-ABFB-F771B729EF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e3a673-175c-47fe-aa87-9e1105668749"/>
    <ds:schemaRef ds:uri="bf5301cf-ea5e-4d7c-89ac-3633382f86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Nutrition Dialogues</Template>
  <TotalTime>22</TotalTime>
  <Words>259</Words>
  <Application>Microsoft Macintosh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Nutrition Dialogues</vt:lpstr>
      <vt:lpstr>Le contexte local et la situation nutritionnelle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Simon Sleath</cp:lastModifiedBy>
  <cp:revision>25</cp:revision>
  <dcterms:created xsi:type="dcterms:W3CDTF">2024-07-12T09:16:04Z</dcterms:created>
  <dcterms:modified xsi:type="dcterms:W3CDTF">2024-08-19T15:07:38Z</dcterms:modified>
</cp:coreProperties>
</file>