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notesMasterIdLst>
    <p:notesMasterId r:id="rId18"/>
  </p:notesMasterIdLst>
  <p:sldIdLst>
    <p:sldId id="262" r:id="rId5"/>
    <p:sldId id="594" r:id="rId6"/>
    <p:sldId id="591" r:id="rId7"/>
    <p:sldId id="589" r:id="rId8"/>
    <p:sldId id="256" r:id="rId9"/>
    <p:sldId id="258" r:id="rId10"/>
    <p:sldId id="263" r:id="rId11"/>
    <p:sldId id="257" r:id="rId12"/>
    <p:sldId id="593" r:id="rId13"/>
    <p:sldId id="592" r:id="rId14"/>
    <p:sldId id="260" r:id="rId15"/>
    <p:sldId id="265" r:id="rId16"/>
    <p:sldId id="590" r:id="rId17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50D417-9BE1-7AE1-6E49-38875B3AB1E4}" name="Dan Irvine" initials="DI" userId="S::dan_irvine_wvi.org#ext#@4sdinfo.onmicrosoft.com::bbcc5127-a968-4f17-be38-a9a7c039ef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A2F729-0259-B048-981B-B8D2508B3A10}" v="7" dt="2024-07-29T13:30:47.4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10"/>
    <p:restoredTop sz="94628"/>
  </p:normalViewPr>
  <p:slideViewPr>
    <p:cSldViewPr snapToGrid="0">
      <p:cViewPr varScale="1">
        <p:scale>
          <a:sx n="54" d="100"/>
          <a:sy n="54" d="100"/>
        </p:scale>
        <p:origin x="8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0E021-E509-43FA-9C63-576E49079899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42E0B-E406-4DEA-86D6-A98EEA3669E7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43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ingle Corner of Rectangle 13">
            <a:extLst>
              <a:ext uri="{FF2B5EF4-FFF2-40B4-BE49-F238E27FC236}">
                <a16:creationId xmlns:a16="http://schemas.microsoft.com/office/drawing/2014/main" id="{D46635E6-9DA6-56EE-F351-9C5BED67FD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2666998" y="-2666998"/>
            <a:ext cx="6858001" cy="12192000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 cap="none" spc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 dirty="0"/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4DAB8A10-BA45-5E96-A490-0A6A459E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547" y="5568947"/>
            <a:ext cx="2426453" cy="1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1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05BEE-190C-E863-D30F-8D5CD237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B652-1750-1D73-2E9D-229C4AF4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E32B-5DB4-AFEC-3B60-036D0D9B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DEA8DCD-46FC-8457-E874-E7062060D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584" y="5125541"/>
            <a:ext cx="2296832" cy="122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1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EE155B-A7C4-63B6-A4B1-32D4A62AA432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2" name="Picture 11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8777C773-409B-466C-AE44-B9EA706E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6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6FE831-E3F1-2E03-70C3-007213547482}"/>
              </a:ext>
            </a:extLst>
          </p:cNvPr>
          <p:cNvSpPr/>
          <p:nvPr/>
        </p:nvSpPr>
        <p:spPr>
          <a:xfrm>
            <a:off x="0" y="-5556"/>
            <a:ext cx="12192000" cy="1696244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34F5E336-1709-D52E-7ECA-87B396506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0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F75A9-CC8D-64F1-1970-5ED8FB5E869B}"/>
              </a:ext>
            </a:extLst>
          </p:cNvPr>
          <p:cNvSpPr/>
          <p:nvPr/>
        </p:nvSpPr>
        <p:spPr>
          <a:xfrm>
            <a:off x="0" y="136525"/>
            <a:ext cx="12192000" cy="68580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B7A08-132B-91A4-B402-CAA35302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6E404-9AC2-A96C-C71D-6B87C54FF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98A96-E2E3-87CE-E87B-BE60BC9D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F8AD-359B-7892-ECBD-7B2E9995D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B56D-FC45-B95B-2CF9-7E1AF32B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B0D9965-B351-560B-84A5-FD3FD8411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27" y="136525"/>
            <a:ext cx="3618833" cy="19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9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4FB5-CA92-57B2-C5B5-F24CFAF6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65D5-23C5-AA73-6B17-4282EFF60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93C35-EC56-FD0C-8CE5-4DC2745C6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87DA6-E81E-BC97-0EAC-91D6D08B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3491D-73AD-DB7A-1F31-3932DFBA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3CE35-550F-DCEA-04D7-98E3FE20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91AEB08-E618-2E02-0503-EC76C91F3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67361-A942-BBE5-03D3-511AAF3FF7B2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101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3BDC-1487-FC63-ACB9-B3EAB4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26F80-9E0B-C09D-A7B4-5E9BD521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70360-CDF3-AE74-5AF7-7F5505D5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60ED9-51A5-7006-20F4-D1C15C0AC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A6AF-E2EE-6E4B-A04F-AC9F43824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941DC-8472-0ABF-9FFA-16F3B58B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8FDC5E-A660-02E4-61B3-776DD89D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2E06A-E52F-1321-02F4-23173601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0" name="Picture 9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A57D5277-EF10-D163-D67A-F5CA1BCCA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455064-ADAB-2C89-520B-4848369677C7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002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80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06" y="579438"/>
            <a:ext cx="7948613" cy="792159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>
            <a:cxnSpLocks/>
          </p:cNvCxnSpPr>
          <p:nvPr/>
        </p:nvCxnSpPr>
        <p:spPr>
          <a:xfrm>
            <a:off x="812906" y="1471827"/>
            <a:ext cx="79486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15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EB9FF-90CF-7665-CE99-843415E1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C7DC3-FFC9-F77C-E837-4224135A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93A90-1C2B-88B0-B9D6-256B2049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36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51969-EE39-5293-D365-31CDC09A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99488-0FC8-740B-CC0A-2B5401EA9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C1B8-D1C6-4E11-D6E5-87BB7FB89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D6147-0C13-F92D-8905-7B2A57BC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AC969-2775-E8B4-3782-230FA42C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8A2DE-633E-C19A-8898-70C092F3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DA1CAC1-D363-2695-353B-C301767E8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5D44C-01EC-9835-2E31-F0DFF35C7813}"/>
              </a:ext>
            </a:extLst>
          </p:cNvPr>
          <p:cNvCxnSpPr>
            <a:cxnSpLocks/>
          </p:cNvCxnSpPr>
          <p:nvPr/>
        </p:nvCxnSpPr>
        <p:spPr>
          <a:xfrm>
            <a:off x="838200" y="2057400"/>
            <a:ext cx="3933825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1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72B7-D29A-AEA3-7260-92373EF6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BFE3B-2CED-90A0-87BA-F5F4F1656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16CBD-CC88-81F3-1C9B-496726A14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65618-CE3A-2BD1-CCA4-A545401D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FE6E7-F4A3-D3AA-E6E2-F823B7268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69F15-8049-21C6-7E29-3287BB13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28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88E9-0737-2173-E981-ADE94002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2F52C-B713-43A0-2C63-56EA9E30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BE18D-284D-711A-FFFC-150F1F39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94DB3-AAA1-EA9F-3912-F4A89D5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FD9E-FAE7-C533-0ABE-E035E6FB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882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A842C-FAAE-4ECC-D13E-D625568EC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285D3-2DF5-12D9-76DE-42B75BEF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2DADA-320A-AF2C-E218-7172085F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2371-DD39-4550-1523-79B2225A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DC29B-E3F5-25A1-80FF-1282C426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20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B483CF-38E5-C4AF-3DF9-D13BDBE9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AD6E-F34C-8CF7-AA87-B928D80E5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8E0DF-2A19-AA5E-B59B-B97DC9E6D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799538-E140-4A16-A1DF-A22A3E426DB1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41BEC-D061-B1A1-7C11-225B77AE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7B54-EDAE-9F62-9ED4-E16A28365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790020-7682-4CD6-8464-5EA990E3181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43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cef.org/media/113291/file/UNICEF%20Conceptual%20Framework.pdf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-room/fact-sheets/detail/malnutrition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-room/fact-sheets/detail/malnutrition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-room/fact-sheets/detail/malnutrition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060/cd1254en" TargetMode="External"/><Relationship Id="rId2" Type="http://schemas.openxmlformats.org/officeDocument/2006/relationships/hyperlink" Target="https://www.who.int/data/nutrition/tracking-tool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sinplatform.org/grfc2024" TargetMode="External"/><Relationship Id="rId5" Type="http://schemas.openxmlformats.org/officeDocument/2006/relationships/hyperlink" Target="https://www.dhsprogram.com/" TargetMode="External"/><Relationship Id="rId4" Type="http://schemas.openxmlformats.org/officeDocument/2006/relationships/hyperlink" Target="https://data.unicef.org/resources/jme-report-202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8C4D0-952F-C69F-81C2-DBAB27965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240" y="4078568"/>
            <a:ext cx="7562850" cy="1479550"/>
          </a:xfrm>
        </p:spPr>
        <p:txBody>
          <a:bodyPr>
            <a:normAutofit fontScale="90000"/>
          </a:bodyPr>
          <a:lstStyle/>
          <a:p>
            <a:r>
              <a:rPr lang="es-PE" sz="3600" dirty="0"/>
              <a:t>Materiales para Convocantes de Diálogo de Partes Interesadas</a:t>
            </a:r>
            <a:br>
              <a:rPr lang="es-PE" sz="3600" dirty="0"/>
            </a:br>
            <a:endParaRPr lang="en-US" sz="3600" dirty="0">
              <a:latin typeface="+mn-lt"/>
              <a:cs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1C11D7-8BE8-F4DD-4BF7-CE09B3E08F7B}"/>
              </a:ext>
            </a:extLst>
          </p:cNvPr>
          <p:cNvSpPr txBox="1">
            <a:spLocks/>
          </p:cNvSpPr>
          <p:nvPr/>
        </p:nvSpPr>
        <p:spPr>
          <a:xfrm>
            <a:off x="1684804" y="1299882"/>
            <a:ext cx="7562850" cy="2568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cap="none" spc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br>
              <a:rPr lang="es-419" sz="5400" dirty="0"/>
            </a:br>
            <a:r>
              <a:rPr lang="es-419" sz="5400" dirty="0"/>
              <a:t>Presentación de un Evento de Diálogo de Nutrición</a:t>
            </a:r>
            <a:endParaRPr lang="es-419" sz="5400" dirty="0">
              <a:latin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7809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50443-35EA-BD8E-4AA9-A6FC81A8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707" y="357462"/>
            <a:ext cx="10515600" cy="1054166"/>
          </a:xfrm>
        </p:spPr>
        <p:txBody>
          <a:bodyPr>
            <a:normAutofit fontScale="90000"/>
          </a:bodyPr>
          <a:lstStyle/>
          <a:p>
            <a:r>
              <a:rPr lang="es-419" dirty="0"/>
              <a:t>Presentación de un evento de</a:t>
            </a:r>
            <a:br>
              <a:rPr lang="es-419" dirty="0"/>
            </a:br>
            <a:r>
              <a:rPr lang="es-419" dirty="0"/>
              <a:t>Diálogo de Nutrición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0532-66F8-B80B-4BA4-DF876556E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5" y="1932972"/>
            <a:ext cx="11381983" cy="491204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s-419" dirty="0"/>
              <a:t>Regularmente habrá una breve introducción (máximo 10 minutos).</a:t>
            </a:r>
          </a:p>
          <a:p>
            <a:r>
              <a:rPr lang="es-419" dirty="0"/>
              <a:t>El presentador podría recurrir a los siguientes materiales, completándolos según sea necesario y asegurándose que están adaptados al contexto.   </a:t>
            </a:r>
          </a:p>
          <a:p>
            <a:r>
              <a:rPr lang="es-419" dirty="0"/>
              <a:t>Los materiales abordan: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s-419" dirty="0"/>
              <a:t>Definiciones de hambre, inseguridad alimentaria y malnutrición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s-419" dirty="0"/>
              <a:t>El contexto mundial del hambre y la nutrición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s-419" dirty="0"/>
              <a:t>El enfoque de diálogos sobre la nutrición de las personas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s-419" dirty="0"/>
              <a:t>Determinantes de una buena nutrición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s-419" dirty="0"/>
              <a:t>Resultados de una nutrición mejorada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s-419" dirty="0"/>
              <a:t>Definiciones e impactos de la malnutrición (2 diapositivas)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s-419" dirty="0"/>
              <a:t>Quién está en riesgo de malnutrición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s-419" dirty="0"/>
              <a:t>Información sobre la Situación Mundial de la Nutrición (2 diapositivas)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s-419" dirty="0"/>
              <a:t>Fuentes de Datos de Nutrición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232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67698-A348-A181-7A07-BAA98831F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365125"/>
            <a:ext cx="9672155" cy="1116628"/>
          </a:xfrm>
        </p:spPr>
        <p:txBody>
          <a:bodyPr>
            <a:normAutofit/>
          </a:bodyPr>
          <a:lstStyle/>
          <a:p>
            <a:r>
              <a:rPr lang="es-419" sz="3600" dirty="0"/>
              <a:t>Definición de hambre, </a:t>
            </a:r>
            <a:br>
              <a:rPr lang="es-419" sz="3600" dirty="0"/>
            </a:br>
            <a:r>
              <a:rPr lang="es-419" sz="3600" dirty="0"/>
              <a:t>inseguridad alimentaria y malnutrición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1E9C-C02D-FA88-F016-B629972B5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569"/>
            <a:ext cx="10515600" cy="4209301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s-419" sz="6500" dirty="0">
                <a:ea typeface="+mn-lt"/>
                <a:cs typeface="+mn-lt"/>
              </a:rPr>
              <a:t>Tres conceptos diferentes</a:t>
            </a:r>
          </a:p>
          <a:p>
            <a:pPr marL="0" indent="0">
              <a:spcBef>
                <a:spcPts val="0"/>
              </a:spcBef>
              <a:buNone/>
            </a:pPr>
            <a:endParaRPr lang="es-419" sz="4500" dirty="0">
              <a:cs typeface="Calibri"/>
            </a:endParaRPr>
          </a:p>
          <a:p>
            <a:pPr>
              <a:spcBef>
                <a:spcPts val="0"/>
              </a:spcBef>
            </a:pPr>
            <a:r>
              <a:rPr lang="es-419" sz="4500" b="1" dirty="0"/>
              <a:t>Hambre </a:t>
            </a:r>
            <a:r>
              <a:rPr lang="es-419" sz="4500" dirty="0"/>
              <a:t>= malestar físico/dolor por no ingerir suficientes calorías</a:t>
            </a:r>
            <a:br>
              <a:rPr lang="es-419" sz="4500" dirty="0"/>
            </a:br>
            <a:r>
              <a:rPr lang="es-419" sz="2300" dirty="0"/>
              <a:t>      </a:t>
            </a:r>
            <a:r>
              <a:rPr lang="es-419" sz="2300" dirty="0">
                <a:sym typeface="Wingdings 2" panose="05020102010507070707" pitchFamily="18" charset="2"/>
              </a:rPr>
              <a:t> </a:t>
            </a:r>
            <a:r>
              <a:rPr lang="es-419" sz="4500" dirty="0"/>
              <a:t>Número de personas que padecieron de hambre en 2023 (desnutrición): </a:t>
            </a:r>
            <a:r>
              <a:rPr lang="es-419" sz="4500" b="1" dirty="0"/>
              <a:t>733 millones</a:t>
            </a:r>
            <a:endParaRPr lang="es-419" sz="4500" dirty="0"/>
          </a:p>
          <a:p>
            <a:pPr lvl="1">
              <a:spcBef>
                <a:spcPts val="0"/>
              </a:spcBef>
              <a:buFont typeface="Courier New" panose="020B0604020202020204" pitchFamily="34" charset="0"/>
              <a:buChar char="o"/>
            </a:pPr>
            <a:endParaRPr lang="es-419" sz="4500" dirty="0">
              <a:solidFill>
                <a:srgbClr val="DEDDDD"/>
              </a:solidFill>
              <a:cs typeface="Calibri"/>
            </a:endParaRPr>
          </a:p>
          <a:p>
            <a:pPr>
              <a:spcBef>
                <a:spcPts val="0"/>
              </a:spcBef>
            </a:pPr>
            <a:r>
              <a:rPr lang="es-419" sz="4500" b="1" dirty="0"/>
              <a:t>Inseguridad</a:t>
            </a:r>
            <a:r>
              <a:rPr lang="es-419" sz="4500" dirty="0"/>
              <a:t> </a:t>
            </a:r>
            <a:r>
              <a:rPr lang="es-419" sz="4500" b="1" dirty="0"/>
              <a:t>alimentaria</a:t>
            </a:r>
            <a:r>
              <a:rPr lang="es-419" sz="4500" dirty="0"/>
              <a:t> = falta de acceso regular a alimentos seguros, nutritivos, suficientes, asequibles y apropiados durante todo el año.</a:t>
            </a:r>
            <a:br>
              <a:rPr lang="es-419" sz="4500" dirty="0"/>
            </a:br>
            <a:r>
              <a:rPr lang="es-419" sz="4500" dirty="0"/>
              <a:t>  </a:t>
            </a:r>
            <a:r>
              <a:rPr lang="es-419" sz="2500" dirty="0"/>
              <a:t> </a:t>
            </a:r>
            <a:r>
              <a:rPr lang="es-419" sz="2500" dirty="0">
                <a:sym typeface="Wingdings 2" panose="05020102010507070707" pitchFamily="18" charset="2"/>
              </a:rPr>
              <a:t> </a:t>
            </a:r>
            <a:r>
              <a:rPr lang="es-419" sz="4500" dirty="0"/>
              <a:t>Número de personas con inseguridad alimentaria moderada o grave en 2023: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419" sz="4500" b="1" dirty="0"/>
              <a:t>         2,330 millones</a:t>
            </a:r>
            <a:endParaRPr lang="es-419" sz="4500" dirty="0"/>
          </a:p>
          <a:p>
            <a:pPr lvl="1">
              <a:lnSpc>
                <a:spcPct val="100000"/>
              </a:lnSpc>
              <a:spcBef>
                <a:spcPts val="0"/>
              </a:spcBef>
              <a:buFont typeface="Courier New" panose="020B0604020202020204" pitchFamily="34" charset="0"/>
              <a:buChar char="o"/>
            </a:pPr>
            <a:endParaRPr lang="es-419" sz="4500" b="1" dirty="0">
              <a:cs typeface="Calibri"/>
            </a:endParaRPr>
          </a:p>
          <a:p>
            <a:pPr>
              <a:spcBef>
                <a:spcPts val="0"/>
              </a:spcBef>
            </a:pPr>
            <a:r>
              <a:rPr lang="es-419" sz="4500" b="1" dirty="0"/>
              <a:t>Malnutrición </a:t>
            </a:r>
            <a:r>
              <a:rPr lang="es-419" sz="4500" dirty="0"/>
              <a:t>= no disponer de las cantidades adecuadas o ser incapaz de utilizar correctamente las calorías, nutrientes y/o micronutrientes debido a una dieta o cuidados deficientes.</a:t>
            </a:r>
            <a:br>
              <a:rPr lang="es-419" sz="4500" dirty="0"/>
            </a:br>
            <a:r>
              <a:rPr lang="es-419" sz="4500" dirty="0"/>
              <a:t>   </a:t>
            </a:r>
            <a:r>
              <a:rPr lang="es-419" sz="2300" dirty="0">
                <a:sym typeface="Wingdings 2" panose="05020102010507070707" pitchFamily="18" charset="2"/>
              </a:rPr>
              <a:t> </a:t>
            </a:r>
            <a:r>
              <a:rPr lang="es-419" sz="4500" dirty="0"/>
              <a:t>Varios indicadores (véanse las cifras en las siguientes diapositivas)</a:t>
            </a:r>
          </a:p>
          <a:p>
            <a:pPr marL="0" indent="0">
              <a:buNone/>
            </a:pPr>
            <a:endParaRPr lang="es-419" sz="3500" dirty="0">
              <a:cs typeface="Calibri"/>
            </a:endParaRPr>
          </a:p>
          <a:p>
            <a:pPr marL="0" indent="0">
              <a:buNone/>
            </a:pPr>
            <a:r>
              <a:rPr lang="es-419" sz="3300" dirty="0">
                <a:cs typeface="Calibri"/>
              </a:rPr>
              <a:t>Fuentes</a:t>
            </a:r>
            <a:r>
              <a:rPr lang="en-US" sz="3300" dirty="0">
                <a:cs typeface="Calibri"/>
              </a:rPr>
              <a:t>: </a:t>
            </a:r>
            <a:r>
              <a:rPr lang="en-US" sz="3300" dirty="0">
                <a:ea typeface="+mn-lt"/>
                <a:cs typeface="+mn-lt"/>
              </a:rPr>
              <a:t>FAO, IFAD, UNICEF, WFP and WHO. 2024. The State of Food Security and Nutrition in the World 2024. </a:t>
            </a:r>
            <a:endParaRPr lang="en-US" sz="33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3310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9823"/>
          </a:xfrm>
        </p:spPr>
        <p:txBody>
          <a:bodyPr>
            <a:normAutofit/>
          </a:bodyPr>
          <a:lstStyle/>
          <a:p>
            <a:r>
              <a:rPr lang="es-PE" sz="3600" dirty="0"/>
              <a:t>Contexto mundial del hambre y la nutrición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864"/>
            <a:ext cx="10515600" cy="48947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s-PE" sz="2400" dirty="0">
                <a:solidFill>
                  <a:srgbClr val="000000"/>
                </a:solidFill>
                <a:cs typeface="Times New Roman"/>
              </a:rPr>
              <a:t>En los últimos años, una sucesión de conmociones, entre ellas la pandemia de COVID-19, fenómenos meteorológicos extremos, conflictos y crisis económicas, han afectado a países de todo el mundo.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Times New Roman"/>
              </a:rPr>
              <a:t> </a:t>
            </a:r>
            <a:endParaRPr lang="en-US" sz="2400" dirty="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ea typeface="+mn-lt"/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s-PE" sz="2400" dirty="0">
                <a:solidFill>
                  <a:srgbClr val="000000"/>
                </a:solidFill>
                <a:ea typeface="+mn-lt"/>
                <a:cs typeface="Times New Roman"/>
              </a:rPr>
              <a:t>Esto provocó un aumento de los precios de los alimentos y una crisis del coste de vida, y alejó al mundo del objetivo de acabar con el hambre y la malnutrición en todas sus formas para 2030.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Times New Roman"/>
              </a:rPr>
              <a:t> </a:t>
            </a:r>
            <a:endParaRPr lang="en-US" sz="2400" dirty="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s-PE" sz="2400" dirty="0">
                <a:solidFill>
                  <a:srgbClr val="000000"/>
                </a:solidFill>
                <a:cs typeface="Times New Roman"/>
              </a:rPr>
              <a:t>Millones de personas, en particular mujeres, niños, niñas y grupos vulnerables, son arrastradas a la malnutrición y el hambre. Sin medidas, políticas e inversiones urgentes, las consecuencias podrían durar generaciones.</a:t>
            </a: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7787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0DE85-F0FC-BCEA-99CB-103E93183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3600" dirty="0"/>
              <a:t>El Programa de Diálogos se centra en</a:t>
            </a:r>
            <a:br>
              <a:rPr lang="es-419" sz="3600" dirty="0"/>
            </a:br>
            <a:r>
              <a:rPr lang="es-419" sz="3600" dirty="0"/>
              <a:t>la Nutrición de Personas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47057F5-0579-F952-F28A-AB8D871E4E02}"/>
              </a:ext>
            </a:extLst>
          </p:cNvPr>
          <p:cNvSpPr txBox="1">
            <a:spLocks/>
          </p:cNvSpPr>
          <p:nvPr/>
        </p:nvSpPr>
        <p:spPr>
          <a:xfrm>
            <a:off x="838200" y="2116695"/>
            <a:ext cx="9445112" cy="378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2800" dirty="0">
                <a:cs typeface="Calibri"/>
              </a:rPr>
              <a:t>La NUTRICIÓN</a:t>
            </a:r>
            <a:endParaRPr lang="es-419" dirty="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419" dirty="0">
                <a:cs typeface="Calibri"/>
              </a:rPr>
              <a:t>está relacionada con alimentación, salud, educación, atención, agua, saneamiento e higiene, género, clima, inversión y mucho más.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419" dirty="0">
                <a:cs typeface="Calibri"/>
              </a:rPr>
              <a:t>Es un derecho para todos.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419" dirty="0">
                <a:cs typeface="Calibri"/>
              </a:rPr>
              <a:t>Es fundamental para la consecución de los Objetivos de Desarrollo Sostenible. Al menos 12 ODS son muy relevantes para la nutrición</a:t>
            </a:r>
            <a:r>
              <a:rPr lang="es-419" sz="2800" dirty="0">
                <a:cs typeface="Calibri"/>
              </a:rPr>
              <a:t>.</a:t>
            </a:r>
            <a:endParaRPr lang="es-419" sz="2800" b="0" i="0" dirty="0">
              <a:solidFill>
                <a:srgbClr val="3C4245"/>
              </a:solidFill>
              <a:effectLst/>
              <a:highlight>
                <a:srgbClr val="FFFFFF"/>
              </a:highlight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296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F042-C190-502D-A5B8-850739AD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3600" b="1" kern="100" dirty="0">
                <a:effectLst/>
                <a:latin typeface="+mn-lt"/>
                <a:ea typeface="Aptos" panose="020B0004020202020204" pitchFamily="34" charset="0"/>
                <a:cs typeface="Times New Roman"/>
              </a:rPr>
              <a:t>¿Qué contribuye a una buena nutrición</a:t>
            </a:r>
            <a:r>
              <a:rPr lang="es-419" sz="3600" b="1" kern="100" dirty="0">
                <a:latin typeface="+mn-lt"/>
                <a:ea typeface="Aptos" panose="020B0004020202020204" pitchFamily="34" charset="0"/>
                <a:cs typeface="Times New Roman"/>
              </a:rPr>
              <a:t>? </a:t>
            </a:r>
            <a:endParaRPr lang="es-419" b="1" dirty="0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E5E0A-2176-C663-3C53-F009EE903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690" y="1944413"/>
            <a:ext cx="10515600" cy="454846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11113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PE" sz="3000" kern="100" dirty="0">
                <a:ea typeface="Aptos" panose="020B0004020202020204" pitchFamily="34" charset="0"/>
                <a:cs typeface="Times New Roman"/>
              </a:rPr>
              <a:t>Determinantes del estado nutricional de niños y niñas</a:t>
            </a:r>
            <a:r>
              <a:rPr lang="en-US" sz="3000" kern="100" dirty="0">
                <a:effectLst/>
                <a:ea typeface="Aptos" panose="020B0004020202020204" pitchFamily="34" charset="0"/>
                <a:cs typeface="Times New Roman"/>
              </a:rPr>
              <a:t>	</a:t>
            </a: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419" sz="1600" kern="100" dirty="0">
                <a:effectLst/>
                <a:ea typeface="Aptos" panose="020B0004020202020204" pitchFamily="34" charset="0"/>
                <a:cs typeface="Times New Roman"/>
              </a:rPr>
              <a:t>Basado en el </a:t>
            </a:r>
            <a:r>
              <a:rPr lang="es-419" sz="1600" kern="100" dirty="0">
                <a:effectLst/>
                <a:ea typeface="Aptos" panose="020B0004020202020204" pitchFamily="34" charset="0"/>
                <a:cs typeface="Times New Roman"/>
                <a:hlinkClick r:id="rId2"/>
              </a:rPr>
              <a:t>Marco Conceptual </a:t>
            </a:r>
            <a:r>
              <a:rPr lang="es-419" sz="1600" kern="100" dirty="0">
                <a:ea typeface="Aptos" panose="020B0004020202020204" pitchFamily="34" charset="0"/>
                <a:cs typeface="Times New Roman"/>
              </a:rPr>
              <a:t>de UNICEF sobre los Determinantes de la Nutrición Materna e Infantil</a:t>
            </a:r>
            <a:r>
              <a:rPr lang="en-US" sz="1600" kern="100" dirty="0">
                <a:effectLst/>
                <a:ea typeface="Aptos" panose="020B0004020202020204" pitchFamily="34" charset="0"/>
                <a:cs typeface="Times New Roman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A6B3ACA-9D42-AB9B-77F8-7F29700A9969}"/>
              </a:ext>
            </a:extLst>
          </p:cNvPr>
          <p:cNvSpPr/>
          <p:nvPr/>
        </p:nvSpPr>
        <p:spPr>
          <a:xfrm>
            <a:off x="827690" y="2773870"/>
            <a:ext cx="6487037" cy="265673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419" sz="2000" kern="100" dirty="0">
                <a:ea typeface="Times New Roman" panose="02020603050405020304" pitchFamily="18" charset="0"/>
                <a:cs typeface="Times New Roman"/>
              </a:rPr>
              <a:t>Disponibilidad de alimentos nutritivos</a:t>
            </a: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419" sz="2000" kern="100" dirty="0">
                <a:ea typeface="Times New Roman" panose="02020603050405020304" pitchFamily="18" charset="0"/>
                <a:cs typeface="Times New Roman"/>
              </a:rPr>
              <a:t>Acceso a alimentos nutritivos asequibles</a:t>
            </a: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419" sz="2000" kern="100" dirty="0">
                <a:ea typeface="Times New Roman" panose="02020603050405020304" pitchFamily="18" charset="0"/>
                <a:cs typeface="Times New Roman"/>
              </a:rPr>
              <a:t>Servicios esenciales de nutrición, salud, educación, saneamiento y protección social.</a:t>
            </a: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419" sz="2000" kern="100" dirty="0">
                <a:ea typeface="Times New Roman" panose="02020603050405020304" pitchFamily="18" charset="0"/>
                <a:cs typeface="Times New Roman"/>
              </a:rPr>
              <a:t>Prácticas de alimentación y cuidado adecuadas para la edad (incluida la lactancia materna)</a:t>
            </a:r>
            <a:endParaRPr lang="es-419" sz="14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D73E806-44D8-5FDF-8D34-1CE1C31829A5}"/>
              </a:ext>
            </a:extLst>
          </p:cNvPr>
          <p:cNvSpPr/>
          <p:nvPr/>
        </p:nvSpPr>
        <p:spPr>
          <a:xfrm>
            <a:off x="7430104" y="3617607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2AED42-4919-F771-9BF9-6B30F40DF81D}"/>
              </a:ext>
            </a:extLst>
          </p:cNvPr>
          <p:cNvSpPr/>
          <p:nvPr/>
        </p:nvSpPr>
        <p:spPr>
          <a:xfrm>
            <a:off x="8513379" y="2943964"/>
            <a:ext cx="2945288" cy="1692165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419" sz="2000" dirty="0">
                <a:cs typeface="Calibri"/>
              </a:rPr>
              <a:t>Estado nutricional de niños y niñas</a:t>
            </a:r>
          </a:p>
        </p:txBody>
      </p:sp>
    </p:spTree>
    <p:extLst>
      <p:ext uri="{BB962C8B-B14F-4D97-AF65-F5344CB8AC3E}">
        <p14:creationId xmlns:p14="http://schemas.microsoft.com/office/powerpoint/2010/main" val="1344515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C5D98-5ECF-9E94-A4E5-3C9E0D0D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3600" dirty="0"/>
              <a:t>Resultados de una mejor nutrición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B9E17-1570-A016-3144-27EBAAF18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9112" y="1982787"/>
            <a:ext cx="753903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s-419" b="1" dirty="0">
                <a:highlight>
                  <a:srgbClr val="FFFFFF"/>
                </a:highlight>
              </a:rPr>
              <a:t>Salud y bienestar</a:t>
            </a:r>
            <a:endParaRPr lang="es-419" dirty="0">
              <a:highlight>
                <a:srgbClr val="FFFFFF"/>
              </a:highlight>
              <a:cs typeface="Calibri"/>
            </a:endParaRPr>
          </a:p>
          <a:p>
            <a:pPr lvl="1"/>
            <a:r>
              <a:rPr lang="es-419" b="1" dirty="0">
                <a:highlight>
                  <a:srgbClr val="FFFFFF"/>
                </a:highlight>
              </a:rPr>
              <a:t>Educación</a:t>
            </a:r>
            <a:r>
              <a:rPr lang="es-419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 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s-419" dirty="0">
                <a:solidFill>
                  <a:srgbClr val="3C4245"/>
                </a:solidFill>
                <a:ea typeface="Noto Sans"/>
                <a:cs typeface="Noto Sans"/>
              </a:rPr>
              <a:t>Crecimiento físico y desarrollo cognitivo de niños y niñas</a:t>
            </a:r>
            <a:endParaRPr lang="es-419" dirty="0">
              <a:solidFill>
                <a:srgbClr val="3C4245"/>
              </a:solidFill>
              <a:highlight>
                <a:srgbClr val="FFFFFF"/>
              </a:highlight>
              <a:ea typeface="Noto Sans"/>
              <a:cs typeface="Noto Sans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s-419" dirty="0">
                <a:solidFill>
                  <a:srgbClr val="3C4245"/>
                </a:solidFill>
                <a:ea typeface="Noto Sans"/>
                <a:cs typeface="Noto Sans"/>
              </a:rPr>
              <a:t>Preparación y desempeño escolar</a:t>
            </a:r>
            <a:endParaRPr lang="es-419" dirty="0">
              <a:solidFill>
                <a:srgbClr val="3C4245"/>
              </a:solidFill>
              <a:highlight>
                <a:srgbClr val="FFFFFF"/>
              </a:highlight>
              <a:ea typeface="Noto Sans"/>
              <a:cs typeface="Noto Sans"/>
            </a:endParaRPr>
          </a:p>
          <a:p>
            <a:pPr lvl="1"/>
            <a:r>
              <a:rPr lang="es-419" b="1" dirty="0">
                <a:highlight>
                  <a:srgbClr val="FFFFFF"/>
                </a:highlight>
              </a:rPr>
              <a:t>Medios de subsistencia</a:t>
            </a:r>
            <a:r>
              <a:rPr lang="es-419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 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s-419" dirty="0">
                <a:solidFill>
                  <a:srgbClr val="3C4245"/>
                </a:solidFill>
                <a:ea typeface="Noto Sans"/>
                <a:cs typeface="Noto Sans"/>
              </a:rPr>
              <a:t>Productividad </a:t>
            </a:r>
            <a:r>
              <a:rPr lang="es-419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 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s-419" dirty="0">
                <a:solidFill>
                  <a:srgbClr val="3C4245"/>
                </a:solidFill>
                <a:ea typeface="Noto Sans"/>
                <a:cs typeface="Noto Sans"/>
              </a:rPr>
              <a:t>Crecimiento económico y prosperidad</a:t>
            </a:r>
            <a:endParaRPr lang="es-419" dirty="0">
              <a:solidFill>
                <a:srgbClr val="3C4245"/>
              </a:solidFill>
              <a:highlight>
                <a:srgbClr val="FFFFFF"/>
              </a:highlight>
              <a:ea typeface="Noto Sans"/>
              <a:cs typeface="Noto Sans"/>
            </a:endParaRPr>
          </a:p>
          <a:p>
            <a:pPr lvl="1"/>
            <a:r>
              <a:rPr lang="es-419" b="1" dirty="0">
                <a:highlight>
                  <a:srgbClr val="FFFFFF"/>
                </a:highlight>
              </a:rPr>
              <a:t>Empoderamiento de mujeres</a:t>
            </a:r>
            <a:endParaRPr lang="es-419" sz="2800" b="1" dirty="0">
              <a:solidFill>
                <a:srgbClr val="3C4245"/>
              </a:solidFill>
              <a:highlight>
                <a:srgbClr val="FFFFFF"/>
              </a:highlight>
            </a:endParaRPr>
          </a:p>
          <a:p>
            <a:pPr lvl="1"/>
            <a:r>
              <a:rPr lang="es-419" sz="2400" b="1" dirty="0">
                <a:highlight>
                  <a:srgbClr val="FFFFFF"/>
                </a:highlight>
              </a:rPr>
              <a:t>Cohesión social en sociedades, incluyendo reducción de desigualdades</a:t>
            </a:r>
            <a:r>
              <a:rPr lang="es-419" sz="2400" dirty="0">
                <a:highlight>
                  <a:srgbClr val="FFFFFF"/>
                </a:highlight>
              </a:rPr>
              <a:t>.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4CB98-0F31-96B8-8D95-4A99A6AEE07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32298" y="2147887"/>
            <a:ext cx="3696814" cy="434498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4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es-419" sz="4400" b="1" dirty="0">
                <a:solidFill>
                  <a:schemeClr val="accent2"/>
                </a:solidFill>
                <a:cs typeface="Calibri"/>
              </a:rPr>
              <a:t>MEJORA</a:t>
            </a:r>
          </a:p>
        </p:txBody>
      </p:sp>
    </p:spTree>
    <p:extLst>
      <p:ext uri="{BB962C8B-B14F-4D97-AF65-F5344CB8AC3E}">
        <p14:creationId xmlns:p14="http://schemas.microsoft.com/office/powerpoint/2010/main" val="2001816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725"/>
          </a:xfrm>
        </p:spPr>
        <p:txBody>
          <a:bodyPr>
            <a:normAutofit/>
          </a:bodyPr>
          <a:lstStyle/>
          <a:p>
            <a:r>
              <a:rPr lang="es-PE" sz="3600" dirty="0"/>
              <a:t>Malnutrición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8382"/>
            <a:ext cx="10515600" cy="481481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2200" kern="100" dirty="0">
                <a:ea typeface="Aptos" panose="020B0004020202020204" pitchFamily="34" charset="0"/>
                <a:cs typeface="Times New Roman"/>
              </a:rPr>
              <a:t>Diferentes formas de malnutrición:</a:t>
            </a:r>
          </a:p>
          <a:p>
            <a:r>
              <a:rPr lang="es-419" sz="2400" b="1" dirty="0"/>
              <a:t>Desnutrición:</a:t>
            </a:r>
            <a:endParaRPr lang="es-419" sz="24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s-419" sz="2200" kern="100" dirty="0">
                <a:ea typeface="Aptos" panose="020B0004020202020204" pitchFamily="34" charset="0"/>
                <a:cs typeface="Times New Roman"/>
              </a:rPr>
              <a:t>Retraso (demasiado bajo para la edad) - forma crónica de desnutrición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s-419" sz="2200" kern="100" dirty="0">
                <a:ea typeface="Aptos" panose="020B0004020202020204" pitchFamily="34" charset="0"/>
                <a:cs typeface="Times New Roman"/>
              </a:rPr>
              <a:t>Emaciación (demasiado delgado para la edad) - forma aguda de desnutrición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s-419" sz="2200" kern="100" dirty="0">
                <a:ea typeface="Aptos" panose="020B0004020202020204" pitchFamily="34" charset="0"/>
                <a:cs typeface="Times New Roman"/>
              </a:rPr>
              <a:t>Peso insuficiente (bajo peso para la edad)</a:t>
            </a:r>
          </a:p>
          <a:p>
            <a:r>
              <a:rPr lang="es-419" sz="2200" b="1" dirty="0"/>
              <a:t>Deficiencias de </a:t>
            </a:r>
            <a:r>
              <a:rPr lang="es-419" sz="2200" dirty="0"/>
              <a:t>micronutrientes (vitaminas, minerales) - "hambre oculta".</a:t>
            </a:r>
          </a:p>
          <a:p>
            <a:r>
              <a:rPr lang="es-419" sz="2400" b="1" dirty="0"/>
              <a:t>Sobrepeso y obesidad, </a:t>
            </a:r>
            <a:r>
              <a:rPr lang="es-419" sz="2400" dirty="0"/>
              <a:t>y las consiguientes enfermedades no transmisibles relacionadas con la dieta.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419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419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419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Fuente: </a:t>
            </a:r>
            <a:r>
              <a:rPr lang="es-419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cs typeface="Calibri"/>
              </a:rPr>
              <a:t>WHO, Malnutrition. 2024. </a:t>
            </a:r>
            <a:r>
              <a:rPr lang="es-419" sz="14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https://www.who.int/news-room/fact-sheets/detail/malnutrition</a:t>
            </a:r>
            <a:r>
              <a:rPr lang="es-419" sz="1400" b="0" i="0" u="none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 </a:t>
            </a:r>
            <a:r>
              <a:rPr lang="es-419" sz="1400" b="0" i="0" dirty="0">
                <a:solidFill>
                  <a:srgbClr val="3C4245"/>
                </a:solidFill>
                <a:effectLst/>
                <a:highlight>
                  <a:srgbClr val="FFFFFF"/>
                </a:highlight>
                <a:cs typeface="Calibri"/>
              </a:rPr>
              <a:t>.</a:t>
            </a:r>
            <a:endParaRPr lang="es-419" sz="1400" kern="100" dirty="0">
              <a:effectLst/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066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725"/>
          </a:xfrm>
        </p:spPr>
        <p:txBody>
          <a:bodyPr>
            <a:normAutofit/>
          </a:bodyPr>
          <a:lstStyle/>
          <a:p>
            <a:r>
              <a:rPr lang="es-419" sz="3600" dirty="0"/>
              <a:t>Impacto de la malnutrición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9387"/>
            <a:ext cx="10515600" cy="461816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419" sz="2200" dirty="0">
                <a:cs typeface="Calibri"/>
              </a:rPr>
              <a:t>Desarrollo (físico y cognitivo)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419" sz="2200" dirty="0">
                <a:cs typeface="Calibri"/>
              </a:rPr>
              <a:t>Económico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419" sz="2200" dirty="0">
                <a:cs typeface="Calibri"/>
              </a:rPr>
              <a:t>Social, y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419" sz="2200" dirty="0">
                <a:cs typeface="Calibri"/>
              </a:rPr>
              <a:t>Médico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2200" dirty="0">
                <a:highlight>
                  <a:srgbClr val="FFFFFF"/>
                </a:highlight>
              </a:rPr>
              <a:t>Las </a:t>
            </a:r>
            <a:r>
              <a:rPr lang="es-419" sz="2200" b="1" dirty="0">
                <a:highlight>
                  <a:srgbClr val="FFFFFF"/>
                </a:highlight>
              </a:rPr>
              <a:t>consecuencias son graves y duraderas</a:t>
            </a:r>
            <a:r>
              <a:rPr lang="es-419" sz="2200" dirty="0">
                <a:highlight>
                  <a:srgbClr val="FFFFFF"/>
                </a:highlight>
              </a:rPr>
              <a:t> para las personas, sus familias, comunidades y países.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419" sz="2200" dirty="0"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419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Fuente: 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cs typeface="Calibri"/>
              </a:rPr>
              <a:t>WHO, Malnutrition. 2024. </a:t>
            </a:r>
            <a:r>
              <a:rPr lang="en-US" sz="14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</a:rPr>
              <a:t>https://www.who.int/news-room/fact-sheets/detail/malnutrition</a:t>
            </a:r>
            <a:endParaRPr lang="en-US" sz="1400" dirty="0">
              <a:solidFill>
                <a:srgbClr val="467886"/>
              </a:solidFill>
              <a:effectLst/>
              <a:highlight>
                <a:srgbClr val="FFFFFF"/>
              </a:highlight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691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0483"/>
          </a:xfrm>
        </p:spPr>
        <p:txBody>
          <a:bodyPr>
            <a:normAutofit/>
          </a:bodyPr>
          <a:lstStyle/>
          <a:p>
            <a:r>
              <a:rPr lang="es-PE" sz="3600" dirty="0"/>
              <a:t>Malnutrición: quién está en riesgo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1833"/>
            <a:ext cx="10515600" cy="46980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419" sz="2400" dirty="0">
                <a:solidFill>
                  <a:srgbClr val="000000"/>
                </a:solidFill>
                <a:cs typeface="Calibri"/>
              </a:rPr>
              <a:t>Todos los países del mundo se ven afectados por una o varias formas de malnutrición. </a:t>
            </a:r>
            <a:r>
              <a:rPr lang="es-419" sz="24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 </a:t>
            </a:r>
            <a:endParaRPr lang="es-419" dirty="0">
              <a:solidFill>
                <a:srgbClr val="000000"/>
              </a:solidFill>
              <a:cs typeface="Calibri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419" sz="2400" b="1" dirty="0">
                <a:highlight>
                  <a:srgbClr val="FFFFFF"/>
                </a:highlight>
              </a:rPr>
              <a:t>Las mujeres, lactantes, niños, niñas</a:t>
            </a:r>
            <a:r>
              <a:rPr lang="es-419" sz="2400" dirty="0">
                <a:highlight>
                  <a:srgbClr val="FFFFFF"/>
                </a:highlight>
              </a:rPr>
              <a:t> y </a:t>
            </a:r>
            <a:r>
              <a:rPr lang="es-419" sz="2400" b="1" dirty="0">
                <a:highlight>
                  <a:srgbClr val="FFFFFF"/>
                </a:highlight>
              </a:rPr>
              <a:t>adolescentes </a:t>
            </a:r>
            <a:r>
              <a:rPr lang="es-419" sz="2400" dirty="0">
                <a:highlight>
                  <a:srgbClr val="FFFFFF"/>
                </a:highlight>
              </a:rPr>
              <a:t>corren especial riesgo de malnutrición.</a:t>
            </a:r>
            <a:r>
              <a:rPr lang="es-419" sz="24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 </a:t>
            </a:r>
            <a:endParaRPr lang="es-419" sz="2400" dirty="0">
              <a:solidFill>
                <a:srgbClr val="000000"/>
              </a:solidFill>
              <a:cs typeface="Calibri"/>
            </a:endParaRPr>
          </a:p>
          <a:p>
            <a:pPr marL="8001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s-419" sz="2000" dirty="0">
                <a:solidFill>
                  <a:srgbClr val="000000"/>
                </a:solidFill>
                <a:cs typeface="Calibri"/>
              </a:rPr>
              <a:t>Optimizar la nutrición en las primeras etapas de la vida -incluidos los 1,000 días que van desde la concepción hasta el segundo cumpleaños del niño/niña- garantiza el mejor comienzo posible en la vida, con beneficios a largo plazo.</a:t>
            </a:r>
          </a:p>
          <a:p>
            <a:r>
              <a:rPr lang="es-419" sz="2400" b="1" dirty="0">
                <a:highlight>
                  <a:srgbClr val="FFFFFF"/>
                </a:highlight>
              </a:rPr>
              <a:t>La pobreza </a:t>
            </a:r>
            <a:r>
              <a:rPr lang="es-419" sz="2400" dirty="0">
                <a:highlight>
                  <a:srgbClr val="FFFFFF"/>
                </a:highlight>
              </a:rPr>
              <a:t>amplifica el riesgo de malnutrición y los riesgos derivados de ella.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419" sz="2400" dirty="0">
              <a:solidFill>
                <a:srgbClr val="000000"/>
              </a:solidFill>
              <a:highlight>
                <a:srgbClr val="FFFFFF"/>
              </a:highlight>
              <a:cs typeface="Calibri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Fuente</a:t>
            </a:r>
            <a:r>
              <a:rPr lang="en-US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: 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cs typeface="Calibri"/>
              </a:rPr>
              <a:t>WHO, Malnutrition. 2024. </a:t>
            </a:r>
            <a:r>
              <a:rPr lang="en-US" sz="14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https://www.who.int/news-room/fact-sheets/detail/malnutrition</a:t>
            </a:r>
            <a:r>
              <a:rPr lang="en-US" sz="1400" b="0" i="0" u="none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 </a:t>
            </a:r>
            <a:r>
              <a:rPr lang="en-US" sz="1400" b="0" i="0" dirty="0">
                <a:solidFill>
                  <a:srgbClr val="3C4245"/>
                </a:solidFill>
                <a:effectLst/>
                <a:highlight>
                  <a:srgbClr val="FFFFFF"/>
                </a:highlight>
                <a:cs typeface="Calibri"/>
              </a:rPr>
              <a:t>.</a:t>
            </a:r>
            <a:endParaRPr lang="en-US" sz="1400" kern="100" dirty="0">
              <a:effectLst/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8690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9B66-973A-B88F-76C8-373D9BE6F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2751"/>
          </a:xfrm>
        </p:spPr>
        <p:txBody>
          <a:bodyPr>
            <a:normAutofit/>
          </a:bodyPr>
          <a:lstStyle/>
          <a:p>
            <a:r>
              <a:rPr lang="es-PE" sz="3600" dirty="0"/>
              <a:t>Situación Nutricional Mundial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19F33-A12C-0723-E485-3D0456E06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448" y="1752148"/>
            <a:ext cx="11187953" cy="488402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419" sz="2000" i="1" dirty="0"/>
              <a:t>El </a:t>
            </a:r>
            <a:r>
              <a:rPr lang="es-419" sz="2000" b="1" i="1" dirty="0"/>
              <a:t>mundo no está en vías </a:t>
            </a:r>
            <a:r>
              <a:rPr lang="es-419" sz="2000" i="1" dirty="0"/>
              <a:t>de alcanzar los objetivos mundiales de nutrición para 2030.</a:t>
            </a:r>
            <a:endParaRPr lang="es-419" sz="2000" dirty="0"/>
          </a:p>
          <a:p>
            <a:pPr marL="0" indent="0">
              <a:buNone/>
            </a:pPr>
            <a:r>
              <a:rPr lang="es-419" sz="1900" b="1" dirty="0"/>
              <a:t>Desnutrición en niños, niñas y mujeres:</a:t>
            </a:r>
            <a:endParaRPr lang="es-419" sz="1900" dirty="0"/>
          </a:p>
          <a:p>
            <a:r>
              <a:rPr lang="es-419" sz="1900" b="1" dirty="0"/>
              <a:t>Retraso</a:t>
            </a:r>
            <a:r>
              <a:rPr lang="es-419" sz="1900" dirty="0"/>
              <a:t> de crecimiento: 148.1 millones (22.3%) de niños y niñas menores de cinco años (2022)</a:t>
            </a:r>
            <a:r>
              <a:rPr lang="es-419" sz="1900" baseline="30000" dirty="0"/>
              <a:t>1</a:t>
            </a:r>
            <a:r>
              <a:rPr lang="es-419" sz="1900" dirty="0"/>
              <a:t> - </a:t>
            </a:r>
            <a:r>
              <a:rPr lang="es-419" sz="1900" kern="100" dirty="0">
                <a:solidFill>
                  <a:schemeClr val="accent1"/>
                </a:solidFill>
                <a:cs typeface="Segoe UI"/>
              </a:rPr>
              <a:t>Tendencia: progreso</a:t>
            </a:r>
          </a:p>
          <a:p>
            <a:r>
              <a:rPr lang="es-419" sz="1900" b="1" dirty="0"/>
              <a:t>Emaciación</a:t>
            </a:r>
            <a:r>
              <a:rPr lang="es-419" sz="1900" dirty="0"/>
              <a:t>: 45 millones (6,8%) de niños y niñas menores de cinco años (2022)</a:t>
            </a:r>
            <a:r>
              <a:rPr lang="es-419" sz="1900" baseline="30000" dirty="0"/>
              <a:t>1</a:t>
            </a:r>
            <a:r>
              <a:rPr lang="es-419" sz="1900" dirty="0"/>
              <a:t> - </a:t>
            </a:r>
            <a:r>
              <a:rPr lang="es-419" sz="1900" kern="100" dirty="0">
                <a:solidFill>
                  <a:schemeClr val="accent1"/>
                </a:solidFill>
                <a:cs typeface="Segoe UI"/>
              </a:rPr>
              <a:t>Tendencia: algunos avances</a:t>
            </a:r>
          </a:p>
          <a:p>
            <a:r>
              <a:rPr lang="es-419" sz="1900" b="1" dirty="0">
                <a:highlight>
                  <a:srgbClr val="FFFFFF"/>
                </a:highlight>
              </a:rPr>
              <a:t>Anemia</a:t>
            </a:r>
            <a:r>
              <a:rPr lang="es-419" sz="1900" dirty="0">
                <a:highlight>
                  <a:srgbClr val="FFFFFF"/>
                </a:highlight>
              </a:rPr>
              <a:t> </a:t>
            </a:r>
            <a:r>
              <a:rPr lang="es-419" sz="1900" b="1" dirty="0">
                <a:highlight>
                  <a:srgbClr val="FFFFFF"/>
                </a:highlight>
              </a:rPr>
              <a:t>en mujeres</a:t>
            </a:r>
            <a:r>
              <a:rPr lang="es-419" sz="1900" dirty="0">
                <a:highlight>
                  <a:srgbClr val="FFFFFF"/>
                </a:highlight>
              </a:rPr>
              <a:t> de 15 a 49 años: 571 millones, (29.9%) (2019)</a:t>
            </a:r>
            <a:r>
              <a:rPr lang="es-419" sz="1900" baseline="30000" dirty="0">
                <a:highlight>
                  <a:srgbClr val="FFFFFF"/>
                </a:highlight>
              </a:rPr>
              <a:t>1</a:t>
            </a:r>
            <a:r>
              <a:rPr lang="es-419" sz="1900" dirty="0">
                <a:highlight>
                  <a:srgbClr val="FFFFFF"/>
                </a:highlight>
              </a:rPr>
              <a:t> - </a:t>
            </a:r>
            <a:r>
              <a:rPr lang="es-419" sz="1900" dirty="0">
                <a:solidFill>
                  <a:schemeClr val="accent1"/>
                </a:solidFill>
                <a:highlight>
                  <a:srgbClr val="FFFFFF"/>
                </a:highlight>
              </a:rPr>
              <a:t>Tendencia: empeoramiento.</a:t>
            </a:r>
          </a:p>
          <a:p>
            <a:r>
              <a:rPr lang="es-419" sz="1900" dirty="0"/>
              <a:t>Casi la mitad de las </a:t>
            </a:r>
            <a:r>
              <a:rPr lang="es-419" sz="1900" b="1" dirty="0"/>
              <a:t>muertes </a:t>
            </a:r>
            <a:r>
              <a:rPr lang="es-419" sz="1900" dirty="0"/>
              <a:t>de niños y niñas menores de 5 años están </a:t>
            </a:r>
            <a:r>
              <a:rPr lang="es-419" sz="1900" b="1" dirty="0"/>
              <a:t>relacionadas con desnutrición</a:t>
            </a:r>
            <a:r>
              <a:rPr lang="es-419" sz="1900" baseline="30000" dirty="0"/>
              <a:t>2</a:t>
            </a:r>
            <a:endParaRPr lang="es-419" sz="1900" dirty="0"/>
          </a:p>
          <a:p>
            <a:r>
              <a:rPr lang="es-419" sz="1900" dirty="0"/>
              <a:t>La mitad de los niños y niñas en edad preescolar y dos tercios de las adolescentes y mujeres de 15 a 49 años estaban afectados por </a:t>
            </a:r>
            <a:r>
              <a:rPr lang="es-419" sz="1900" b="1" dirty="0"/>
              <a:t>carencias de micronutrientes</a:t>
            </a:r>
            <a:r>
              <a:rPr lang="es-419" sz="1900" dirty="0"/>
              <a:t>.</a:t>
            </a:r>
            <a:r>
              <a:rPr lang="es-419" sz="1900" baseline="30000" dirty="0"/>
              <a:t>3</a:t>
            </a:r>
            <a:endParaRPr lang="es-419" sz="1900" dirty="0">
              <a:highlight>
                <a:srgbClr val="FFFFFF"/>
              </a:highlight>
              <a:ea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r>
              <a:rPr lang="en-US" sz="1100" dirty="0">
                <a:highlight>
                  <a:srgbClr val="FFFFFF"/>
                </a:highlight>
                <a:ea typeface="Aptos" panose="020B0004020202020204" pitchFamily="34" charset="0"/>
                <a:cs typeface="Calibri"/>
              </a:rPr>
              <a:t>Fuentes: </a:t>
            </a:r>
            <a:endParaRPr lang="en-US" dirty="0"/>
          </a:p>
          <a:p>
            <a:pPr marL="0" indent="0">
              <a:buNone/>
            </a:pPr>
            <a:r>
              <a:rPr lang="en-US" sz="1100" baseline="30000" dirty="0">
                <a:ea typeface="Aptos" panose="020B0004020202020204" pitchFamily="34" charset="0"/>
                <a:cs typeface="Calibri"/>
              </a:rPr>
              <a:t>1 </a:t>
            </a:r>
            <a:r>
              <a:rPr lang="en-US" sz="1100" dirty="0">
                <a:ea typeface="Aptos" panose="020B0004020202020204" pitchFamily="34" charset="0"/>
                <a:cs typeface="Calibri"/>
              </a:rPr>
              <a:t>FAO, IFAD, UNICEF, WFP and WHO. 2024. The State of Food Security and Nutrition in the World 2024.</a:t>
            </a:r>
          </a:p>
          <a:p>
            <a:pPr marL="0" indent="0">
              <a:buNone/>
            </a:pPr>
            <a:r>
              <a:rPr lang="en-US" sz="1100" baseline="30000" dirty="0">
                <a:ea typeface="Aptos" panose="020B0004020202020204" pitchFamily="34" charset="0"/>
                <a:cs typeface="Calibri"/>
              </a:rPr>
              <a:t>2</a:t>
            </a:r>
            <a:r>
              <a:rPr lang="en-US" sz="1100" dirty="0">
                <a:ea typeface="Aptos" panose="020B0004020202020204" pitchFamily="34" charset="0"/>
                <a:cs typeface="Calibri"/>
              </a:rPr>
              <a:t> UNICEF/WHO/World Bank Joint Child Malnutrition Estimates, 2023 Edition.</a:t>
            </a:r>
          </a:p>
          <a:p>
            <a:pPr marL="0" indent="0">
              <a:buNone/>
            </a:pPr>
            <a:r>
              <a:rPr lang="en-US" sz="1100" baseline="30000" dirty="0">
                <a:ea typeface="Aptos" panose="020B0004020202020204" pitchFamily="34" charset="0"/>
                <a:cs typeface="Calibri"/>
              </a:rPr>
              <a:t>3 </a:t>
            </a:r>
            <a:r>
              <a:rPr lang="en-US" sz="1100" dirty="0">
                <a:ea typeface="Aptos" panose="020B0004020202020204" pitchFamily="34" charset="0"/>
                <a:cs typeface="Calibri"/>
              </a:rPr>
              <a:t>FAO, IFAD, UNICEF, WFP and WHO. 2023. The State of Food Security and Nutrition in the World 2023.</a:t>
            </a:r>
            <a:endParaRPr lang="en-US" dirty="0"/>
          </a:p>
          <a:p>
            <a:pPr marL="0" indent="0">
              <a:buNone/>
            </a:pPr>
            <a:endParaRPr lang="en-US" sz="2200" strike="sngStrike" dirty="0">
              <a:highlight>
                <a:srgbClr val="FFFFFF"/>
              </a:highlight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4302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8CB6C-11D2-DC2E-DFAE-9F4952CD9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323786" cy="967765"/>
          </a:xfrm>
        </p:spPr>
        <p:txBody>
          <a:bodyPr>
            <a:noAutofit/>
          </a:bodyPr>
          <a:lstStyle/>
          <a:p>
            <a:r>
              <a:rPr lang="es-PE" sz="3600" dirty="0"/>
              <a:t>Situación Nutricional Mundial (2)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3D74E4-451E-6D6B-8308-13E788236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8693"/>
            <a:ext cx="10564906" cy="4841195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s-419" sz="2000" b="1" dirty="0"/>
              <a:t>Sobrepeso:</a:t>
            </a:r>
            <a:endParaRPr lang="es-419" sz="2000" dirty="0"/>
          </a:p>
          <a:p>
            <a:r>
              <a:rPr lang="es-419" sz="2000" dirty="0"/>
              <a:t>Niños y niñas menores de 5 años: 37 millones (5.6%) (2022)</a:t>
            </a:r>
            <a:r>
              <a:rPr lang="es-419" sz="2000" baseline="30000" dirty="0"/>
              <a:t>1</a:t>
            </a:r>
            <a:r>
              <a:rPr lang="es-419" sz="2000" dirty="0"/>
              <a:t> - </a:t>
            </a:r>
            <a:r>
              <a:rPr lang="es-419" sz="2000" dirty="0">
                <a:solidFill>
                  <a:schemeClr val="accent1"/>
                </a:solidFill>
              </a:rPr>
              <a:t>Tendencia: estancamiento</a:t>
            </a:r>
          </a:p>
          <a:p>
            <a:r>
              <a:rPr lang="es-419" sz="2000" dirty="0"/>
              <a:t>Niños y niñas de 5 a 9 años: 136 millones (sobrepeso u obesidad) (2022)</a:t>
            </a:r>
            <a:r>
              <a:rPr lang="es-419" sz="2000" baseline="30000" dirty="0"/>
              <a:t>2</a:t>
            </a:r>
            <a:endParaRPr lang="es-419" sz="2000" dirty="0"/>
          </a:p>
          <a:p>
            <a:r>
              <a:rPr lang="es-419" sz="2000" dirty="0"/>
              <a:t>Adultos (mayores de 18 años): 2,500 millones con sobrepeso, incluidos 890 millones obesos (2022)</a:t>
            </a:r>
            <a:r>
              <a:rPr lang="es-419" sz="2000" baseline="30000" dirty="0"/>
              <a:t>3</a:t>
            </a:r>
            <a:endParaRPr lang="es-419" sz="2000" dirty="0">
              <a:cs typeface="Calibri"/>
            </a:endParaRPr>
          </a:p>
          <a:p>
            <a:pPr marL="0" indent="0">
              <a:buNone/>
            </a:pPr>
            <a:endParaRPr lang="es-419" sz="2000" dirty="0">
              <a:cs typeface="Calibri"/>
            </a:endParaRPr>
          </a:p>
          <a:p>
            <a:pPr marL="0" indent="0">
              <a:buNone/>
            </a:pPr>
            <a:r>
              <a:rPr lang="es-419" sz="2000" dirty="0">
                <a:cs typeface="Calibri"/>
              </a:rPr>
              <a:t>Otros datos pertinentes :</a:t>
            </a:r>
          </a:p>
          <a:p>
            <a:r>
              <a:rPr lang="es-419" sz="2000" dirty="0"/>
              <a:t>En 2022, 2,800 millones de personas </a:t>
            </a:r>
            <a:r>
              <a:rPr lang="es-419" sz="2000" b="1" dirty="0"/>
              <a:t>no podían permitirse una dieta sana</a:t>
            </a:r>
            <a:r>
              <a:rPr lang="es-419" sz="2000" baseline="30000" dirty="0"/>
              <a:t>1</a:t>
            </a:r>
            <a:endParaRPr lang="es-419" sz="2000" dirty="0"/>
          </a:p>
          <a:p>
            <a:pPr>
              <a:lnSpc>
                <a:spcPct val="120000"/>
              </a:lnSpc>
            </a:pPr>
            <a:r>
              <a:rPr lang="es-419" sz="2000" dirty="0"/>
              <a:t>En todas las regiones, las </a:t>
            </a:r>
            <a:r>
              <a:rPr lang="es-419" sz="2000" b="1" dirty="0"/>
              <a:t>mujeres sufren de manera más persistente más inseguridad alimentaria que los hombres</a:t>
            </a:r>
            <a:r>
              <a:rPr lang="es-419" sz="2000" dirty="0"/>
              <a:t>, y en la mayoría de las regiones la diferencia entre ambos sexos ha aumentado en los últimos años.</a:t>
            </a:r>
            <a:r>
              <a:rPr lang="es-419" sz="2000" baseline="30000" dirty="0"/>
              <a:t>4</a:t>
            </a:r>
            <a:endParaRPr lang="es-419" sz="2000" dirty="0"/>
          </a:p>
          <a:p>
            <a:pPr marL="0" indent="0">
              <a:buNone/>
            </a:pPr>
            <a:endParaRPr lang="es-419" sz="1100" dirty="0">
              <a:cs typeface="Calibri"/>
            </a:endParaRPr>
          </a:p>
          <a:p>
            <a:pPr marL="0" indent="0">
              <a:buNone/>
            </a:pPr>
            <a:r>
              <a:rPr lang="es-419" sz="1100" dirty="0">
                <a:cs typeface="Calibri"/>
              </a:rPr>
              <a:t>Fuentes: </a:t>
            </a:r>
          </a:p>
          <a:p>
            <a:pPr marL="0" indent="0">
              <a:buNone/>
            </a:pPr>
            <a:r>
              <a:rPr lang="en-US" sz="1500" baseline="30000" dirty="0">
                <a:cs typeface="Calibri"/>
              </a:rPr>
              <a:t>1</a:t>
            </a:r>
            <a:r>
              <a:rPr lang="en-US" sz="1100" dirty="0">
                <a:cs typeface="Calibri"/>
              </a:rPr>
              <a:t> FAO, IFAD, UNICEF, WFP and WHO. 2024. The State of Food Security and Nutrition in the World 2024.</a:t>
            </a:r>
          </a:p>
          <a:p>
            <a:pPr marL="0" indent="0">
              <a:buNone/>
            </a:pPr>
            <a:r>
              <a:rPr lang="en-US" sz="1300" baseline="30000" dirty="0">
                <a:cs typeface="Calibri"/>
              </a:rPr>
              <a:t>2</a:t>
            </a:r>
            <a:r>
              <a:rPr lang="en-US" sz="1100" baseline="30000" dirty="0">
                <a:cs typeface="Calibri"/>
              </a:rPr>
              <a:t>  </a:t>
            </a:r>
            <a:r>
              <a:rPr lang="en-US" sz="1100" dirty="0">
                <a:highlight>
                  <a:srgbClr val="FFFFFF"/>
                </a:highlight>
                <a:cs typeface="Calibri"/>
              </a:rPr>
              <a:t>UNICEF, WFP, Standing Together for Nutrition (ST4N), Micronutrient Forum (MNF). Global resilience report: Safeguarding the nutrition of vulnerable children, women, families and communities in the context of polycrisis. 2024. </a:t>
            </a:r>
            <a:endParaRPr lang="en-US" sz="1100" dirty="0">
              <a:cs typeface="Calibri"/>
            </a:endParaRPr>
          </a:p>
          <a:p>
            <a:pPr marL="0" indent="0">
              <a:buNone/>
            </a:pPr>
            <a:r>
              <a:rPr lang="en-US" sz="1300" baseline="30000" dirty="0">
                <a:cs typeface="Calibri"/>
              </a:rPr>
              <a:t>3 </a:t>
            </a:r>
            <a:r>
              <a:rPr lang="en-US" sz="1100" dirty="0">
                <a:cs typeface="Calibri"/>
              </a:rPr>
              <a:t>WHO. Malnutrition. </a:t>
            </a:r>
            <a:r>
              <a:rPr lang="en-US" sz="1100" dirty="0">
                <a:ea typeface="+mn-lt"/>
                <a:cs typeface="+mn-lt"/>
                <a:hlinkClick r:id="rId2"/>
              </a:rPr>
              <a:t>https://www.who.int/news-room/fact-sheets/detail/malnutrition</a:t>
            </a:r>
            <a:r>
              <a:rPr lang="en-US" sz="1100" dirty="0">
                <a:ea typeface="+mn-lt"/>
                <a:cs typeface="+mn-lt"/>
              </a:rPr>
              <a:t> </a:t>
            </a:r>
            <a:endParaRPr lang="en-US" sz="1100" dirty="0">
              <a:cs typeface="Calibri"/>
            </a:endParaRPr>
          </a:p>
          <a:p>
            <a:pPr marL="0" indent="0">
              <a:buNone/>
            </a:pPr>
            <a:r>
              <a:rPr lang="en-US" sz="1300" baseline="30000" dirty="0">
                <a:cs typeface="Calibri"/>
              </a:rPr>
              <a:t>4</a:t>
            </a:r>
            <a:r>
              <a:rPr lang="en-US" sz="1100" dirty="0">
                <a:cs typeface="Calibri"/>
              </a:rPr>
              <a:t> FAO, IFAD, UNICEF, WFP and WHO. 2022. The State of Food Security and Nutrition in the World 2022.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607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72E8B-6099-C9DB-DBE2-B67579031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9581"/>
          </a:xfrm>
        </p:spPr>
        <p:txBody>
          <a:bodyPr>
            <a:normAutofit/>
          </a:bodyPr>
          <a:lstStyle/>
          <a:p>
            <a:r>
              <a:rPr lang="es-PE" sz="3600" dirty="0"/>
              <a:t>Fuentes de Datos de Nutrición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BFE25-02EF-7FA0-2DA0-8C683B2AD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7593"/>
            <a:ext cx="10515600" cy="499009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419" sz="1800" dirty="0">
                <a:cs typeface="Calibri"/>
              </a:rPr>
              <a:t>Herramienta de Seguimiento de Objetivos Mundiales de Nutrición. OMS. </a:t>
            </a:r>
            <a:r>
              <a:rPr lang="es-419" sz="1800" dirty="0">
                <a:cs typeface="Calibri"/>
                <a:hlinkClick r:id="rId2"/>
              </a:rPr>
              <a:t>https://www.who.int/data/nutrition/tracking-tool</a:t>
            </a:r>
            <a:r>
              <a:rPr lang="es-419" sz="1800" dirty="0">
                <a:cs typeface="Calibri"/>
              </a:rPr>
              <a:t> </a:t>
            </a:r>
          </a:p>
          <a:p>
            <a:pPr marL="457200" lvl="1" indent="0">
              <a:buNone/>
            </a:pPr>
            <a:r>
              <a:rPr lang="es-419" sz="1800" dirty="0">
                <a:solidFill>
                  <a:srgbClr val="00B050"/>
                </a:solidFill>
                <a:cs typeface="Calibri"/>
              </a:rPr>
              <a:t>&gt; Herramienta de seguimiento a </a:t>
            </a:r>
            <a:r>
              <a:rPr lang="es-419" sz="1800" b="1" dirty="0">
                <a:solidFill>
                  <a:srgbClr val="00B050"/>
                </a:solidFill>
                <a:cs typeface="Calibri"/>
              </a:rPr>
              <a:t>nivel mundial </a:t>
            </a:r>
            <a:r>
              <a:rPr lang="es-419" sz="1800" dirty="0">
                <a:solidFill>
                  <a:srgbClr val="00B050"/>
                </a:solidFill>
                <a:cs typeface="Calibri"/>
              </a:rPr>
              <a:t>y </a:t>
            </a:r>
            <a:r>
              <a:rPr lang="es-419" sz="1800" b="1" dirty="0">
                <a:solidFill>
                  <a:srgbClr val="00B050"/>
                </a:solidFill>
                <a:cs typeface="Calibri"/>
              </a:rPr>
              <a:t>por país</a:t>
            </a:r>
            <a:r>
              <a:rPr lang="es-419" sz="1800" dirty="0">
                <a:solidFill>
                  <a:srgbClr val="00B050"/>
                </a:solidFill>
                <a:cs typeface="Calibri"/>
              </a:rPr>
              <a:t>, informes de políticas e infografías sobre objetivos nutricionales de la Asamblea Mundial de Salud (AMS) </a:t>
            </a:r>
          </a:p>
          <a:p>
            <a:r>
              <a:rPr lang="es-419" sz="1800" dirty="0">
                <a:ea typeface="Times New Roman" panose="02020603050405020304" pitchFamily="18" charset="0"/>
                <a:cs typeface="Calibri"/>
              </a:rPr>
              <a:t>El Estado de la Seguridad Alimentaria y Nutrición en el Mundo 2024. FAO, FIDA, UNICEF, PMA y OMS. </a:t>
            </a:r>
            <a:r>
              <a:rPr lang="es-419" sz="1800" dirty="0">
                <a:ea typeface="Times New Roman" panose="02020603050405020304" pitchFamily="18" charset="0"/>
                <a:cs typeface="Segoe UI"/>
              </a:rPr>
              <a:t>2024</a:t>
            </a:r>
            <a:r>
              <a:rPr lang="es-419" sz="1800" dirty="0">
                <a:effectLst/>
                <a:ea typeface="Times New Roman" panose="02020603050405020304" pitchFamily="18" charset="0"/>
                <a:cs typeface="Segoe UI"/>
              </a:rPr>
              <a:t>.</a:t>
            </a:r>
            <a:r>
              <a:rPr lang="es-419" sz="1800" dirty="0">
                <a:ea typeface="Times New Roman" panose="02020603050405020304" pitchFamily="18" charset="0"/>
                <a:cs typeface="Calibri"/>
              </a:rPr>
              <a:t> </a:t>
            </a:r>
            <a:r>
              <a:rPr lang="es-419" sz="1800" dirty="0"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https://doi.org/10.4060/cd1254en</a:t>
            </a:r>
            <a:r>
              <a:rPr lang="es-419" sz="1800" dirty="0">
                <a:ea typeface="+mn-lt"/>
                <a:cs typeface="Segoe UI"/>
              </a:rPr>
              <a:t> </a:t>
            </a:r>
            <a:r>
              <a:rPr lang="es-419" sz="1800" dirty="0">
                <a:ea typeface="Times New Roman" panose="02020603050405020304" pitchFamily="18" charset="0"/>
                <a:cs typeface="Segoe UI"/>
              </a:rPr>
              <a:t>  </a:t>
            </a:r>
            <a:endParaRPr lang="es-419" sz="1800" dirty="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457200" lvl="1" indent="0">
              <a:buNone/>
            </a:pPr>
            <a:r>
              <a:rPr lang="es-419" sz="1800" dirty="0">
                <a:solidFill>
                  <a:srgbClr val="00B050"/>
                </a:solidFill>
                <a:cs typeface="Calibri"/>
              </a:rPr>
              <a:t>&gt; Datos </a:t>
            </a:r>
            <a:r>
              <a:rPr lang="es-419" sz="1800" b="1" dirty="0">
                <a:solidFill>
                  <a:srgbClr val="00B050"/>
                </a:solidFill>
                <a:cs typeface="Calibri"/>
              </a:rPr>
              <a:t>mundiales </a:t>
            </a:r>
            <a:r>
              <a:rPr lang="es-419" sz="1800" dirty="0">
                <a:solidFill>
                  <a:srgbClr val="00B050"/>
                </a:solidFill>
                <a:cs typeface="Calibri"/>
              </a:rPr>
              <a:t>y </a:t>
            </a:r>
            <a:r>
              <a:rPr lang="es-419" sz="1800" b="1" dirty="0">
                <a:solidFill>
                  <a:srgbClr val="00B050"/>
                </a:solidFill>
                <a:cs typeface="Calibri"/>
              </a:rPr>
              <a:t>regionales </a:t>
            </a:r>
            <a:r>
              <a:rPr lang="es-419" sz="1800" dirty="0">
                <a:solidFill>
                  <a:srgbClr val="00B050"/>
                </a:solidFill>
                <a:cs typeface="Calibri"/>
              </a:rPr>
              <a:t>sobre seguridad alimentaria y nutrición</a:t>
            </a:r>
          </a:p>
          <a:p>
            <a:r>
              <a:rPr lang="es-419" sz="1800" dirty="0">
                <a:ea typeface="Times New Roman" panose="02020603050405020304" pitchFamily="18" charset="0"/>
                <a:cs typeface="Segoe UI"/>
              </a:rPr>
              <a:t>Niveles y tendencias de la malnutrición infantil. UNICEF, OMS, Banco Mundial. Estimaciones conjuntas de Malnutrición Infantil.</a:t>
            </a:r>
            <a:r>
              <a:rPr lang="es-419" sz="1800" dirty="0">
                <a:effectLst/>
                <a:ea typeface="Times New Roman" panose="02020603050405020304" pitchFamily="18" charset="0"/>
                <a:cs typeface="Segoe UI"/>
              </a:rPr>
              <a:t> 2023. </a:t>
            </a:r>
            <a:r>
              <a:rPr lang="es-419" sz="1800" dirty="0">
                <a:effectLst/>
                <a:ea typeface="Times New Roman" panose="02020603050405020304" pitchFamily="18" charset="0"/>
                <a:cs typeface="Segoe UI"/>
                <a:hlinkClick r:id="rId4"/>
              </a:rPr>
              <a:t>https://data.unicef.org/reFuentes/jme-report-2023/</a:t>
            </a:r>
            <a:r>
              <a:rPr lang="es-419" sz="1800" dirty="0">
                <a:ea typeface="Times New Roman" panose="02020603050405020304" pitchFamily="18" charset="0"/>
                <a:cs typeface="Segoe UI"/>
              </a:rPr>
              <a:t> </a:t>
            </a:r>
            <a:endParaRPr lang="es-419" sz="1800" dirty="0">
              <a:effectLst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457200" lvl="1" indent="0">
              <a:buNone/>
            </a:pPr>
            <a:r>
              <a:rPr lang="es-419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&gt; Datos </a:t>
            </a:r>
            <a:r>
              <a:rPr lang="es-419" sz="1800" b="1" dirty="0">
                <a:solidFill>
                  <a:srgbClr val="00B050"/>
                </a:solidFill>
                <a:ea typeface="Times New Roman" panose="02020603050405020304" pitchFamily="18" charset="0"/>
                <a:cs typeface="Segoe UI"/>
              </a:rPr>
              <a:t>mundiales, regionales </a:t>
            </a:r>
            <a:r>
              <a:rPr lang="es-419" sz="1800" dirty="0">
                <a:solidFill>
                  <a:srgbClr val="00B050"/>
                </a:solidFill>
                <a:ea typeface="Times New Roman" panose="02020603050405020304" pitchFamily="18" charset="0"/>
                <a:cs typeface="Segoe UI"/>
              </a:rPr>
              <a:t>y </a:t>
            </a:r>
            <a:r>
              <a:rPr lang="es-419" sz="1800" b="1" dirty="0">
                <a:solidFill>
                  <a:srgbClr val="00B050"/>
                </a:solidFill>
                <a:ea typeface="Times New Roman" panose="02020603050405020304" pitchFamily="18" charset="0"/>
                <a:cs typeface="Segoe UI"/>
              </a:rPr>
              <a:t>por país</a:t>
            </a:r>
            <a:r>
              <a:rPr lang="es-419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: retraso de crecimiento, emaciación y sobrepeso infantil</a:t>
            </a:r>
          </a:p>
          <a:p>
            <a:r>
              <a:rPr lang="es-419" sz="1800" dirty="0">
                <a:cs typeface="Calibri"/>
              </a:rPr>
              <a:t>Encuestas demográficas y de salud (EDS). </a:t>
            </a:r>
            <a:r>
              <a:rPr lang="es-419" sz="1800" dirty="0">
                <a:cs typeface="Calibri"/>
                <a:hlinkClick r:id="rId5"/>
              </a:rPr>
              <a:t>https://www.dhsprogram.com/</a:t>
            </a:r>
            <a:r>
              <a:rPr lang="es-419" sz="1800" dirty="0">
                <a:cs typeface="Calibri"/>
              </a:rPr>
              <a:t> </a:t>
            </a:r>
          </a:p>
          <a:p>
            <a:pPr marL="457200" lvl="1" indent="0">
              <a:buNone/>
            </a:pPr>
            <a:r>
              <a:rPr lang="es-419" sz="1800" dirty="0">
                <a:solidFill>
                  <a:srgbClr val="00B050"/>
                </a:solidFill>
                <a:cs typeface="Calibri"/>
              </a:rPr>
              <a:t>&gt; Datos </a:t>
            </a:r>
            <a:r>
              <a:rPr lang="es-419" sz="1800" b="1" dirty="0">
                <a:solidFill>
                  <a:srgbClr val="00B050"/>
                </a:solidFill>
                <a:cs typeface="Calibri"/>
              </a:rPr>
              <a:t>por país </a:t>
            </a:r>
            <a:r>
              <a:rPr lang="es-419" sz="1800" dirty="0">
                <a:solidFill>
                  <a:srgbClr val="00B050"/>
                </a:solidFill>
                <a:cs typeface="Calibri"/>
              </a:rPr>
              <a:t>sobre población, salud y nutrición (90 países)</a:t>
            </a:r>
          </a:p>
          <a:p>
            <a:r>
              <a:rPr lang="es-419" sz="1800" dirty="0">
                <a:cs typeface="Calibri"/>
              </a:rPr>
              <a:t>Informe Mundial sobre las Crisis Alimentarias 2024. FSIN y Red Mundial contra las Crisis Alimentarias. 2024. </a:t>
            </a:r>
            <a:r>
              <a:rPr lang="es-419" sz="1800" dirty="0">
                <a:cs typeface="Calibri"/>
                <a:hlinkClick r:id="rId6"/>
              </a:rPr>
              <a:t>https://www.fsinplatform.org/grfc2024</a:t>
            </a:r>
            <a:r>
              <a:rPr lang="es-419" sz="1800" dirty="0">
                <a:cs typeface="Calibri"/>
              </a:rPr>
              <a:t>  </a:t>
            </a:r>
          </a:p>
          <a:p>
            <a:pPr marL="457200" lvl="1" indent="0">
              <a:buNone/>
            </a:pPr>
            <a:r>
              <a:rPr lang="es-419" sz="1800" dirty="0">
                <a:solidFill>
                  <a:srgbClr val="00B050"/>
                </a:solidFill>
                <a:ea typeface="Times New Roman" panose="02020603050405020304" pitchFamily="18" charset="0"/>
                <a:cs typeface="Segoe UI"/>
              </a:rPr>
              <a:t>&gt; Datos sobre malnutrición aguda en </a:t>
            </a:r>
            <a:r>
              <a:rPr lang="es-419" sz="1800" b="1" dirty="0">
                <a:solidFill>
                  <a:srgbClr val="00B050"/>
                </a:solidFill>
                <a:ea typeface="Times New Roman" panose="02020603050405020304" pitchFamily="18" charset="0"/>
                <a:cs typeface="Segoe UI"/>
              </a:rPr>
              <a:t>países con crisis alimentarias</a:t>
            </a:r>
          </a:p>
        </p:txBody>
      </p:sp>
    </p:spTree>
    <p:extLst>
      <p:ext uri="{BB962C8B-B14F-4D97-AF65-F5344CB8AC3E}">
        <p14:creationId xmlns:p14="http://schemas.microsoft.com/office/powerpoint/2010/main" val="1533461056"/>
      </p:ext>
    </p:extLst>
  </p:cSld>
  <p:clrMapOvr>
    <a:masterClrMapping/>
  </p:clrMapOvr>
</p:sld>
</file>

<file path=ppt/theme/theme1.xml><?xml version="1.0" encoding="utf-8"?>
<a:theme xmlns:a="http://schemas.openxmlformats.org/drawingml/2006/main" name="Nutrition Dialogues">
  <a:themeElements>
    <a:clrScheme name="Nutrition Dialogues">
      <a:dk1>
        <a:srgbClr val="000000"/>
      </a:dk1>
      <a:lt1>
        <a:srgbClr val="FFFFFF"/>
      </a:lt1>
      <a:dk2>
        <a:srgbClr val="58595B"/>
      </a:dk2>
      <a:lt2>
        <a:srgbClr val="E8E8E8"/>
      </a:lt2>
      <a:accent1>
        <a:srgbClr val="5E85FF"/>
      </a:accent1>
      <a:accent2>
        <a:srgbClr val="19B50E"/>
      </a:accent2>
      <a:accent3>
        <a:srgbClr val="85DA00"/>
      </a:accent3>
      <a:accent4>
        <a:srgbClr val="BCBEC0"/>
      </a:accent4>
      <a:accent5>
        <a:srgbClr val="A02B93"/>
      </a:accent5>
      <a:accent6>
        <a:srgbClr val="4EA72E"/>
      </a:accent6>
      <a:hlink>
        <a:srgbClr val="462A86"/>
      </a:hlink>
      <a:folHlink>
        <a:srgbClr val="EC1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trition Dialogues" id="{D4403267-E7EB-6C4D-A095-297015C622BD}" vid="{BE51C9BC-F880-6A4C-99E9-FEC2540915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5301cf-ea5e-4d7c-89ac-3633382f86d5" xsi:nil="true"/>
    <lcf76f155ced4ddcb4097134ff3c332f xmlns="17e3a673-175c-47fe-aa87-9e110566874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F58EE558F37448E89075EEB5F4D50" ma:contentTypeVersion="15" ma:contentTypeDescription="Create a new document." ma:contentTypeScope="" ma:versionID="72453e2e6744a10b80f3a9f3ee5e0cb2">
  <xsd:schema xmlns:xsd="http://www.w3.org/2001/XMLSchema" xmlns:xs="http://www.w3.org/2001/XMLSchema" xmlns:p="http://schemas.microsoft.com/office/2006/metadata/properties" xmlns:ns2="17e3a673-175c-47fe-aa87-9e1105668749" xmlns:ns3="bf5301cf-ea5e-4d7c-89ac-3633382f86d5" targetNamespace="http://schemas.microsoft.com/office/2006/metadata/properties" ma:root="true" ma:fieldsID="d327717376f1f46bf67740d4747ca438" ns2:_="" ns3:_="">
    <xsd:import namespace="17e3a673-175c-47fe-aa87-9e1105668749"/>
    <xsd:import namespace="bf5301cf-ea5e-4d7c-89ac-3633382f86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3a673-175c-47fe-aa87-9e11056687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551d4e0-ab82-431b-b8c1-f2fa546798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5301cf-ea5e-4d7c-89ac-3633382f86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73063ff-1f8c-492d-afb7-b5b3a7e79b9f}" ma:internalName="TaxCatchAll" ma:showField="CatchAllData" ma:web="bf5301cf-ea5e-4d7c-89ac-3633382f86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0D94E3-59E5-40B6-8C55-BF0F5AD288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8F7C6-7DFB-4B9A-A2C6-DF382B69C49D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bf5301cf-ea5e-4d7c-89ac-3633382f86d5"/>
    <ds:schemaRef ds:uri="http://schemas.microsoft.com/office/infopath/2007/PartnerControls"/>
    <ds:schemaRef ds:uri="http://purl.org/dc/terms/"/>
    <ds:schemaRef ds:uri="17e3a673-175c-47fe-aa87-9e1105668749"/>
    <ds:schemaRef ds:uri="http://schemas.openxmlformats.org/package/2006/metadata/core-properties"/>
    <ds:schemaRef ds:uri="http://purl.org/dc/elements/1.1/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6617854-C259-41A5-9A49-2E459E7357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e3a673-175c-47fe-aa87-9e1105668749"/>
    <ds:schemaRef ds:uri="bf5301cf-ea5e-4d7c-89ac-3633382f86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1527</Words>
  <Application>Microsoft Office PowerPoint</Application>
  <PresentationFormat>Panorámica</PresentationFormat>
  <Paragraphs>136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3" baseType="lpstr">
      <vt:lpstr>Aptos</vt:lpstr>
      <vt:lpstr>Arial</vt:lpstr>
      <vt:lpstr>Calibri</vt:lpstr>
      <vt:lpstr>Courier New</vt:lpstr>
      <vt:lpstr>Noto Sans</vt:lpstr>
      <vt:lpstr>Segoe UI</vt:lpstr>
      <vt:lpstr>Times New Roman</vt:lpstr>
      <vt:lpstr>Wingdings</vt:lpstr>
      <vt:lpstr>Wingdings 2</vt:lpstr>
      <vt:lpstr>Nutrition Dialogues</vt:lpstr>
      <vt:lpstr>Materiales para Convocantes de Diálogo de Partes Interesadas </vt:lpstr>
      <vt:lpstr>Presentación de un evento de Diálogo de Nutrición</vt:lpstr>
      <vt:lpstr>Definición de hambre,  inseguridad alimentaria y malnutrición</vt:lpstr>
      <vt:lpstr>Contexto mundial del hambre y la nutrición</vt:lpstr>
      <vt:lpstr>El Programa de Diálogos se centra en la Nutrición de Personas</vt:lpstr>
      <vt:lpstr>¿Qué contribuye a una buena nutrición? </vt:lpstr>
      <vt:lpstr>Resultados de una mejor nutrición</vt:lpstr>
      <vt:lpstr>Malnutrición</vt:lpstr>
      <vt:lpstr>Impacto de la malnutrición</vt:lpstr>
      <vt:lpstr>Malnutrición: quién está en riesgo</vt:lpstr>
      <vt:lpstr>Situación Nutricional Mundial (1)</vt:lpstr>
      <vt:lpstr>Situación Nutricional Mundial (2)</vt:lpstr>
      <vt:lpstr>Fuentes de Datos de Nutrición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Dialogues</dc:title>
  <dc:creator>Marlen Schuepbach</dc:creator>
  <cp:lastModifiedBy>Isabel Vilchez</cp:lastModifiedBy>
  <cp:revision>320</cp:revision>
  <dcterms:created xsi:type="dcterms:W3CDTF">2024-06-19T09:56:32Z</dcterms:created>
  <dcterms:modified xsi:type="dcterms:W3CDTF">2024-08-15T02:44:29Z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0x0101000B9CA47C536BED43AE868409B649483A</vt:lpwstr>
  </property>
  <property fmtid="{D5CDD505-2E9C-101B-9397-08002B2CF9AE}" pid="3" name="MediaServiceImageTags">
    <vt:lpwstr/>
  </property>
  <property fmtid="{D5CDD505-2E9C-101B-9397-08002B2CF9AE}" pid="4" name="Order">
    <vt:r8>715800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