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notesMasterIdLst>
    <p:notesMasterId r:id="rId20"/>
  </p:notesMasterIdLst>
  <p:sldIdLst>
    <p:sldId id="262" r:id="rId5"/>
    <p:sldId id="594" r:id="rId6"/>
    <p:sldId id="596" r:id="rId7"/>
    <p:sldId id="595" r:id="rId8"/>
    <p:sldId id="591" r:id="rId9"/>
    <p:sldId id="589" r:id="rId10"/>
    <p:sldId id="256" r:id="rId11"/>
    <p:sldId id="258" r:id="rId12"/>
    <p:sldId id="263" r:id="rId13"/>
    <p:sldId id="257" r:id="rId14"/>
    <p:sldId id="593" r:id="rId15"/>
    <p:sldId id="592" r:id="rId16"/>
    <p:sldId id="260" r:id="rId17"/>
    <p:sldId id="265" r:id="rId18"/>
    <p:sldId id="590" r:id="rId19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50D417-9BE1-7AE1-6E49-38875B3AB1E4}" name="Dan Irvine" initials="DI" userId="S::dan_irvine_wvi.org#ext#@4sdinfo.onmicrosoft.com::bbcc5127-a968-4f17-be38-a9a7c039ef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09"/>
    <p:restoredTop sz="94595"/>
  </p:normalViewPr>
  <p:slideViewPr>
    <p:cSldViewPr snapToGrid="0">
      <p:cViewPr varScale="1">
        <p:scale>
          <a:sx n="65" d="100"/>
          <a:sy n="65" d="100"/>
        </p:scale>
        <p:origin x="7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0E021-E509-43FA-9C63-576E4907989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42E0B-E406-4DEA-86D6-A98EEA366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43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ingle Corner of Rectangle 13">
            <a:extLst>
              <a:ext uri="{FF2B5EF4-FFF2-40B4-BE49-F238E27FC236}">
                <a16:creationId xmlns:a16="http://schemas.microsoft.com/office/drawing/2014/main" id="{D46635E6-9DA6-56EE-F351-9C5BED67FD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2666998" y="-2666998"/>
            <a:ext cx="6858001" cy="12192000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 cap="none" spc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 dirty="0"/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4DAB8A10-BA45-5E96-A490-0A6A459E36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547" y="5568947"/>
            <a:ext cx="2426453" cy="1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1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5F78-1357-E458-55CC-6131FC21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98DF-B810-31CF-482D-35726F7D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05BEE-190C-E863-D30F-8D5CD237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B652-1750-1D73-2E9D-229C4AF4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E32B-5DB4-AFEC-3B60-036D0D9B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DEA8DCD-46FC-8457-E874-E7062060DA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584" y="5125541"/>
            <a:ext cx="2296832" cy="122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1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EE155B-A7C4-63B6-A4B1-32D4A62AA432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8777C773-409B-466C-AE44-B9EA706EF8C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6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6FE831-E3F1-2E03-70C3-007213547482}"/>
              </a:ext>
            </a:extLst>
          </p:cNvPr>
          <p:cNvSpPr/>
          <p:nvPr/>
        </p:nvSpPr>
        <p:spPr>
          <a:xfrm>
            <a:off x="0" y="-5556"/>
            <a:ext cx="12192000" cy="1696244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17837-45E1-796B-4FF4-9E0837C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CFE2-B937-71E3-0F9B-32148E81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97BB-F42C-EE4D-D1A7-69176255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4386-7871-2331-DA3D-9862DA50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B1DDF-E50E-6658-B3A7-A0E7598FB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34F5E336-1709-D52E-7ECA-87B396506D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866" y="-43001"/>
            <a:ext cx="1771134" cy="177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0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F75A9-CC8D-64F1-1970-5ED8FB5E869B}"/>
              </a:ext>
            </a:extLst>
          </p:cNvPr>
          <p:cNvSpPr/>
          <p:nvPr/>
        </p:nvSpPr>
        <p:spPr>
          <a:xfrm>
            <a:off x="0" y="136525"/>
            <a:ext cx="12192000" cy="6858000"/>
          </a:xfrm>
          <a:prstGeom prst="rect">
            <a:avLst/>
          </a:prstGeom>
          <a:gradFill>
            <a:gsLst>
              <a:gs pos="89000">
                <a:schemeClr val="accent1"/>
              </a:gs>
              <a:gs pos="0">
                <a:schemeClr val="accent2"/>
              </a:gs>
              <a:gs pos="72000">
                <a:schemeClr val="accent3"/>
              </a:gs>
              <a:gs pos="49000">
                <a:schemeClr val="accent2"/>
              </a:gs>
              <a:gs pos="10000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B7A08-132B-91A4-B402-CAA35302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6E404-9AC2-A96C-C71D-6B87C54FF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98A96-E2E3-87CE-E87B-BE60BC9DF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F8AD-359B-7892-ECBD-7B2E9995D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B56D-FC45-B95B-2CF9-7E1AF32B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B0D9965-B351-560B-84A5-FD3FD8411C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27" y="136525"/>
            <a:ext cx="3618833" cy="19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9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4FB5-CA92-57B2-C5B5-F24CFAF6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65D5-23C5-AA73-6B17-4282EFF60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93C35-EC56-FD0C-8CE5-4DC2745C6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87DA6-E81E-BC97-0EAC-91D6D08B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3491D-73AD-DB7A-1F31-3932DFBA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3CE35-550F-DCEA-04D7-98E3FE20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91AEB08-E618-2E02-0503-EC76C91F351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67361-A942-BBE5-03D3-511AAF3FF7B2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101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3BDC-1487-FC63-ACB9-B3EAB4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26F80-9E0B-C09D-A7B4-5E9BD521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70360-CDF3-AE74-5AF7-7F5505D5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60ED9-51A5-7006-20F4-D1C15C0AC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A6AF-E2EE-6E4B-A04F-AC9F43824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941DC-8472-0ABF-9FFA-16F3B58B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8FDC5E-A660-02E4-61B3-776DD89D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2E06A-E52F-1321-02F4-23173601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A57D5277-EF10-D163-D67A-F5CA1BCCA21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455064-ADAB-2C89-520B-4848369677C7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002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/>
          <p:nvPr/>
        </p:nvCxnSpPr>
        <p:spPr>
          <a:xfrm>
            <a:off x="963827" y="1421027"/>
            <a:ext cx="76467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80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5C47-1500-B15F-F3A2-B7C6917B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06" y="579438"/>
            <a:ext cx="7948613" cy="792159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26794-F8FD-80D4-37B5-EEA33942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2C2D9-AB02-1EBC-EEB2-841B7E49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F731-6FE4-2387-8B55-80731020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9B6A7E31-CDD2-441F-F680-BCD0CC8DE9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6A7DD4-EEAD-6FDA-B015-068E9FD88330}"/>
              </a:ext>
            </a:extLst>
          </p:cNvPr>
          <p:cNvCxnSpPr>
            <a:cxnSpLocks/>
          </p:cNvCxnSpPr>
          <p:nvPr/>
        </p:nvCxnSpPr>
        <p:spPr>
          <a:xfrm>
            <a:off x="812906" y="1471827"/>
            <a:ext cx="794861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15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EB9FF-90CF-7665-CE99-843415E1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C7DC3-FFC9-F77C-E837-4224135A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93A90-1C2B-88B0-B9D6-256B2049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6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51969-EE39-5293-D365-31CDC09A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99488-0FC8-740B-CC0A-2B5401EA9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C1B8-D1C6-4E11-D6E5-87BB7FB89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D6147-0C13-F92D-8905-7B2A57BC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AC969-2775-E8B4-3782-230FA42C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8A2DE-633E-C19A-8898-70C092F3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green and blue circle with blue bubbles&#10;&#10;Description automatically generated with medium confidence">
            <a:extLst>
              <a:ext uri="{FF2B5EF4-FFF2-40B4-BE49-F238E27FC236}">
                <a16:creationId xmlns:a16="http://schemas.microsoft.com/office/drawing/2014/main" id="{2DA1CAC1-D363-2695-353B-C301767E834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36525"/>
            <a:ext cx="1371600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5D44C-01EC-9835-2E31-F0DFF35C7813}"/>
              </a:ext>
            </a:extLst>
          </p:cNvPr>
          <p:cNvCxnSpPr>
            <a:cxnSpLocks/>
          </p:cNvCxnSpPr>
          <p:nvPr/>
        </p:nvCxnSpPr>
        <p:spPr>
          <a:xfrm>
            <a:off x="838200" y="2057400"/>
            <a:ext cx="3933825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1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72B7-D29A-AEA3-7260-92373EF6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BFE3B-2CED-90A0-87BA-F5F4F1656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16CBD-CC88-81F3-1C9B-496726A14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65618-CE3A-2BD1-CCA4-A545401D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FE6E7-F4A3-D3AA-E6E2-F823B7268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69F15-8049-21C6-7E29-3287BB13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28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88E9-0737-2173-E981-ADE94002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2F52C-B713-43A0-2C63-56EA9E30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BE18D-284D-711A-FFFC-150F1F39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94DB3-AAA1-EA9F-3912-F4A89D5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FD9E-FAE7-C533-0ABE-E035E6FB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82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A842C-FAAE-4ECC-D13E-D625568EC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285D3-2DF5-12D9-76DE-42B75BEF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2DADA-320A-AF2C-E218-7172085F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2371-DD39-4550-1523-79B2225A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DC29B-E3F5-25A1-80FF-1282C426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0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B483CF-38E5-C4AF-3DF9-D13BDBE9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AD6E-F34C-8CF7-AA87-B928D80E5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8E0DF-2A19-AA5E-B59B-B97DC9E6D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799538-E140-4A16-A1DF-A22A3E426DB1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41BEC-D061-B1A1-7C11-225B77AE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7B54-EDAE-9F62-9ED4-E16A28365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790020-7682-4CD6-8464-5EA990E31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3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cef.org/media/113291/file/UNICEF%20Conceptual%20Framework.pdf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-room/fact-sheets/detail/malnutrition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-room/fact-sheets/detail/malnutrition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-room/fact-sheets/detail/malnutrition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060/cd1254en" TargetMode="External"/><Relationship Id="rId2" Type="http://schemas.openxmlformats.org/officeDocument/2006/relationships/hyperlink" Target="https://www.who.int/data/nutrition/tracking-tool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sinplatform.org/grfc2024" TargetMode="External"/><Relationship Id="rId5" Type="http://schemas.openxmlformats.org/officeDocument/2006/relationships/hyperlink" Target="https://www.dhsprogram.com/" TargetMode="External"/><Relationship Id="rId4" Type="http://schemas.openxmlformats.org/officeDocument/2006/relationships/hyperlink" Target="https://data.unicef.org/resources/jme-report-202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550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28C4D0-952F-C69F-81C2-DBAB27965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4658" y="1670665"/>
            <a:ext cx="6225970" cy="2387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+mn-lt"/>
                <a:cs typeface="Calibri"/>
              </a:rPr>
              <a:t>Dialogue</a:t>
            </a:r>
            <a:r>
              <a:rPr lang="en-US" sz="4400" b="1" dirty="0" smtClean="0">
                <a:latin typeface="+mn-lt"/>
                <a:cs typeface="Calibri"/>
              </a:rPr>
              <a:t/>
            </a:r>
            <a:br>
              <a:rPr lang="en-US" sz="4400" b="1" dirty="0" smtClean="0">
                <a:latin typeface="+mn-lt"/>
                <a:cs typeface="Calibri"/>
              </a:rPr>
            </a:br>
            <a:r>
              <a:rPr lang="en-US" sz="4400" dirty="0" smtClean="0">
                <a:latin typeface="+mn-lt"/>
                <a:cs typeface="Calibri"/>
              </a:rPr>
              <a:t>Until All Are Fed</a:t>
            </a:r>
            <a:r>
              <a:rPr lang="en-US" sz="4400" b="1" dirty="0">
                <a:latin typeface="+mn-lt"/>
                <a:cs typeface="Calibri"/>
              </a:rPr>
              <a:t/>
            </a:r>
            <a:br>
              <a:rPr lang="en-US" sz="4400" b="1" dirty="0">
                <a:latin typeface="+mn-lt"/>
                <a:cs typeface="Calibri"/>
              </a:rPr>
            </a:br>
            <a:endParaRPr lang="en-US" sz="3600" dirty="0">
              <a:latin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7809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50443-35EA-BD8E-4AA9-A6FC81A8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707" y="357462"/>
            <a:ext cx="10515600" cy="105416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+mn-lt"/>
              </a:rPr>
              <a:t>Our </a:t>
            </a:r>
            <a:r>
              <a:rPr lang="en-US" b="1" dirty="0" err="1" smtClean="0">
                <a:latin typeface="+mn-lt"/>
              </a:rPr>
              <a:t>programme</a:t>
            </a:r>
            <a:r>
              <a:rPr lang="en-US" b="1" dirty="0" smtClean="0">
                <a:latin typeface="+mn-lt"/>
              </a:rPr>
              <a:t> this afternoon</a:t>
            </a:r>
            <a:endParaRPr lang="en-US" b="1" dirty="0">
              <a:latin typeface="+mn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110579"/>
              </p:ext>
            </p:extLst>
          </p:nvPr>
        </p:nvGraphicFramePr>
        <p:xfrm>
          <a:off x="1294545" y="1941817"/>
          <a:ext cx="9513868" cy="44898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8899">
                  <a:extLst>
                    <a:ext uri="{9D8B030D-6E8A-4147-A177-3AD203B41FA5}">
                      <a16:colId xmlns:a16="http://schemas.microsoft.com/office/drawing/2014/main" val="207559175"/>
                    </a:ext>
                  </a:extLst>
                </a:gridCol>
                <a:gridCol w="2298899">
                  <a:extLst>
                    <a:ext uri="{9D8B030D-6E8A-4147-A177-3AD203B41FA5}">
                      <a16:colId xmlns:a16="http://schemas.microsoft.com/office/drawing/2014/main" val="2515127039"/>
                    </a:ext>
                  </a:extLst>
                </a:gridCol>
                <a:gridCol w="4916070">
                  <a:extLst>
                    <a:ext uri="{9D8B030D-6E8A-4147-A177-3AD203B41FA5}">
                      <a16:colId xmlns:a16="http://schemas.microsoft.com/office/drawing/2014/main" val="1540620974"/>
                    </a:ext>
                  </a:extLst>
                </a:gridCol>
              </a:tblGrid>
              <a:tr h="190686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Time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Topic/Activity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By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2784769"/>
                  </a:ext>
                </a:extLst>
              </a:tr>
              <a:tr h="572060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</a:rPr>
                        <a:t>13:15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Greeting participants and presentation/video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</a:rPr>
                        <a:t>                                                                           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156441"/>
                  </a:ext>
                </a:extLst>
              </a:tr>
              <a:tr h="598063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13:20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Welcome and Introduction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Convenor: Anne-Marie Vuignier, WVI </a:t>
                      </a:r>
                    </a:p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Curator: Bishop Rosemarie Wenner, WMC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6058182"/>
                  </a:ext>
                </a:extLst>
              </a:tr>
              <a:tr h="381374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13:30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Keynote Address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Prof. Rev. Dr Jerry Pilay, General Secretary, WCC (represented by Dinesh Suna)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2261440"/>
                  </a:ext>
                </a:extLst>
              </a:tr>
              <a:tr h="1412815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13:40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Inspirations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</a:rPr>
                        <a:t>1. Amanda Rives, </a:t>
                      </a:r>
                      <a:r>
                        <a:rPr lang="en-GB" sz="1100" dirty="0" smtClean="0">
                          <a:effectLst/>
                        </a:rPr>
                        <a:t>World</a:t>
                      </a:r>
                      <a:r>
                        <a:rPr lang="en-GB" sz="1100" baseline="0" dirty="0" smtClean="0">
                          <a:effectLst/>
                        </a:rPr>
                        <a:t> Vision International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</a:rPr>
                        <a:t>2. Janet Epp Buckingham, </a:t>
                      </a:r>
                      <a:r>
                        <a:rPr lang="en-GB" sz="1100" dirty="0" smtClean="0">
                          <a:effectLst/>
                        </a:rPr>
                        <a:t>World Evangelical Alliance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</a:rPr>
                        <a:t>3. Elaine </a:t>
                      </a:r>
                      <a:r>
                        <a:rPr lang="en-GB" sz="1100" dirty="0" err="1">
                          <a:effectLst/>
                        </a:rPr>
                        <a:t>Neuenfeldt</a:t>
                      </a:r>
                      <a:r>
                        <a:rPr lang="en-GB" sz="1100" dirty="0">
                          <a:effectLst/>
                        </a:rPr>
                        <a:t>, ACT Alliance</a:t>
                      </a:r>
                    </a:p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</a:rPr>
                        <a:t>4. Maritza </a:t>
                      </a:r>
                      <a:r>
                        <a:rPr lang="en-GB" sz="1100" dirty="0" err="1">
                          <a:effectLst/>
                        </a:rPr>
                        <a:t>Vitella</a:t>
                      </a:r>
                      <a:r>
                        <a:rPr lang="en-GB" sz="1100" dirty="0">
                          <a:effectLst/>
                        </a:rPr>
                        <a:t>, </a:t>
                      </a:r>
                      <a:r>
                        <a:rPr lang="en-GB" sz="1100" dirty="0" smtClean="0">
                          <a:effectLst/>
                        </a:rPr>
                        <a:t>Evangelical Lutheran Church Geneva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7762497"/>
                  </a:ext>
                </a:extLst>
              </a:tr>
              <a:tr h="190686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13:55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Move to groups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GB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0317512"/>
                  </a:ext>
                </a:extLst>
              </a:tr>
              <a:tr h="381374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14:00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Group Discussion/Dialogues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Two groups led by facilitators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1961879"/>
                  </a:ext>
                </a:extLst>
              </a:tr>
              <a:tr h="190686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14:40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Reporting back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Facilitators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5851912"/>
                  </a:ext>
                </a:extLst>
              </a:tr>
              <a:tr h="381374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14:55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Conclusion and summing up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Curator: Bishop Rosemarie Wenner, WMC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7876698"/>
                  </a:ext>
                </a:extLst>
              </a:tr>
              <a:tr h="190686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15:00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Closing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GB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4118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232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50443-35EA-BD8E-4AA9-A6FC81A8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707" y="357462"/>
            <a:ext cx="10515600" cy="105416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+mn-lt"/>
              </a:rPr>
              <a:t>What are the nutrition dialogue?</a:t>
            </a:r>
            <a:endParaRPr lang="en-US" b="1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1289" y="1897155"/>
            <a:ext cx="9906435" cy="4871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b="1" dirty="0"/>
              <a:t>2025 is a significant year for nutrition</a:t>
            </a:r>
            <a:r>
              <a:rPr lang="en-GB" b="1" dirty="0" smtClean="0"/>
              <a:t>:</a:t>
            </a:r>
          </a:p>
          <a:p>
            <a:pPr>
              <a:lnSpc>
                <a:spcPct val="110000"/>
              </a:lnSpc>
            </a:pPr>
            <a:r>
              <a:rPr lang="en-GB" dirty="0" smtClean="0"/>
              <a:t>Final year </a:t>
            </a:r>
            <a:r>
              <a:rPr lang="en-GB" dirty="0"/>
              <a:t>of the </a:t>
            </a:r>
            <a:r>
              <a:rPr lang="en-GB" b="1" dirty="0"/>
              <a:t>UN Decade of Action on </a:t>
            </a:r>
            <a:r>
              <a:rPr lang="en-GB" b="1" dirty="0" smtClean="0"/>
              <a:t>Nutrition</a:t>
            </a:r>
          </a:p>
          <a:p>
            <a:pPr>
              <a:lnSpc>
                <a:spcPct val="110000"/>
              </a:lnSpc>
            </a:pP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World Health Organization will renew its </a:t>
            </a:r>
            <a:r>
              <a:rPr lang="en-GB" b="1" dirty="0"/>
              <a:t>global nutrition targets </a:t>
            </a:r>
            <a:endParaRPr lang="en-GB" b="1" dirty="0" smtClean="0"/>
          </a:p>
          <a:p>
            <a:pPr>
              <a:lnSpc>
                <a:spcPct val="110000"/>
              </a:lnSpc>
            </a:pP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b="1" dirty="0"/>
              <a:t>Nutrition 4 Growth Summit (N4G) </a:t>
            </a:r>
            <a:r>
              <a:rPr lang="en-GB" dirty="0"/>
              <a:t>will take place in Paris in March </a:t>
            </a:r>
            <a:r>
              <a:rPr lang="en-GB" dirty="0" smtClean="0"/>
              <a:t>2025</a:t>
            </a:r>
            <a:r>
              <a:rPr lang="en-GB" dirty="0"/>
              <a:t> </a:t>
            </a:r>
            <a:r>
              <a:rPr lang="en-GB" dirty="0" smtClean="0"/>
              <a:t>with commitments</a:t>
            </a:r>
            <a:endParaRPr lang="en-US" b="1" dirty="0">
              <a:cs typeface="Arial"/>
            </a:endParaRPr>
          </a:p>
          <a:p>
            <a:pPr>
              <a:lnSpc>
                <a:spcPct val="110000"/>
              </a:lnSpc>
              <a:spcBef>
                <a:spcPts val="700"/>
              </a:spcBef>
            </a:pPr>
            <a:r>
              <a:rPr lang="en-US" b="1" dirty="0">
                <a:cs typeface="Arial"/>
              </a:rPr>
              <a:t>Nutrition Dialogues are initiated by World Vision International and 4SD Foundation, supported by partners </a:t>
            </a:r>
            <a:r>
              <a:rPr lang="en-US" b="1" dirty="0" smtClean="0">
                <a:cs typeface="Arial"/>
              </a:rPr>
              <a:t>(SUN </a:t>
            </a:r>
            <a:r>
              <a:rPr lang="en-US" b="1" dirty="0">
                <a:cs typeface="Arial"/>
              </a:rPr>
              <a:t>Civil Society </a:t>
            </a:r>
            <a:r>
              <a:rPr lang="en-US" b="1" dirty="0" smtClean="0">
                <a:cs typeface="Arial"/>
              </a:rPr>
              <a:t>Network, SDG2, GAIN).</a:t>
            </a:r>
            <a:endParaRPr lang="en-IE" dirty="0">
              <a:ea typeface="+mn-lt"/>
              <a:cs typeface="+mn-lt"/>
            </a:endParaRPr>
          </a:p>
          <a:p>
            <a:pPr marL="685800" indent="-342900">
              <a:lnSpc>
                <a:spcPct val="110000"/>
              </a:lnSpc>
              <a:spcBef>
                <a:spcPts val="700"/>
              </a:spcBef>
              <a:spcAft>
                <a:spcPts val="500"/>
              </a:spcAft>
              <a:buFont typeface="Arial"/>
              <a:buChar char="•"/>
            </a:pPr>
            <a:r>
              <a:rPr lang="en-IE" dirty="0">
                <a:ea typeface="+mn-lt"/>
                <a:cs typeface="+mn-lt"/>
              </a:rPr>
              <a:t>Bring the perspectives and lived experience of people from communities at risk of malnutrition to the leaders attending the N4G Summit, and beyond. </a:t>
            </a:r>
          </a:p>
          <a:p>
            <a:pPr marL="685800" indent="-342900">
              <a:lnSpc>
                <a:spcPct val="110000"/>
              </a:lnSpc>
              <a:spcBef>
                <a:spcPts val="700"/>
              </a:spcBef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Engage nutrition </a:t>
            </a:r>
            <a:r>
              <a:rPr lang="en-US" dirty="0" smtClean="0">
                <a:ea typeface="+mn-lt"/>
                <a:cs typeface="+mn-lt"/>
              </a:rPr>
              <a:t>stakeholders to </a:t>
            </a:r>
            <a:r>
              <a:rPr lang="en-US" dirty="0">
                <a:ea typeface="+mn-lt"/>
                <a:cs typeface="+mn-lt"/>
              </a:rPr>
              <a:t>share perspectives and explore priorities for actions to improve nutrition, especially of women and </a:t>
            </a:r>
            <a:r>
              <a:rPr lang="en-US" dirty="0" smtClean="0">
                <a:ea typeface="+mn-lt"/>
                <a:cs typeface="+mn-lt"/>
              </a:rPr>
              <a:t>children.</a:t>
            </a:r>
          </a:p>
          <a:p>
            <a:pPr marL="685800" indent="-342900">
              <a:lnSpc>
                <a:spcPct val="110000"/>
              </a:lnSpc>
              <a:spcBef>
                <a:spcPts val="700"/>
              </a:spcBef>
              <a:buFont typeface="Arial"/>
              <a:buChar char="•"/>
            </a:pPr>
            <a:r>
              <a:rPr lang="en-GB" dirty="0" smtClean="0"/>
              <a:t>A </a:t>
            </a:r>
            <a:r>
              <a:rPr lang="en-GB" dirty="0"/>
              <a:t>global synthesis report and country reports </a:t>
            </a:r>
            <a:r>
              <a:rPr lang="en-GB" dirty="0" smtClean="0"/>
              <a:t>used </a:t>
            </a:r>
            <a:r>
              <a:rPr lang="en-GB" dirty="0"/>
              <a:t>to support policy calls influencing the development of governments commitments leading up the N4G </a:t>
            </a:r>
            <a:r>
              <a:rPr lang="en-GB" dirty="0" smtClean="0"/>
              <a:t>Summit</a:t>
            </a:r>
            <a:r>
              <a:rPr lang="en-GB" dirty="0"/>
              <a:t> </a:t>
            </a:r>
          </a:p>
          <a:p>
            <a:pPr marL="342900">
              <a:lnSpc>
                <a:spcPct val="110000"/>
              </a:lnSpc>
              <a:spcBef>
                <a:spcPts val="700"/>
              </a:spcBef>
            </a:pP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5493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50443-35EA-BD8E-4AA9-A6FC81A8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707" y="357462"/>
            <a:ext cx="10515600" cy="105416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+mn-lt"/>
              </a:rPr>
              <a:t>How will the dialogue unfold?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0532-66F8-B80B-4BA4-DF876556E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177" y="4260518"/>
            <a:ext cx="2577566" cy="2594608"/>
          </a:xfr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2000" b="1" dirty="0" smtClean="0">
                <a:latin typeface="Aptos"/>
              </a:rPr>
              <a:t>30 minutes</a:t>
            </a:r>
            <a:endParaRPr lang="en-US" sz="2000" b="1" dirty="0">
              <a:latin typeface="Aptos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Aptos"/>
              </a:rPr>
              <a:t>In plenary:</a:t>
            </a:r>
          </a:p>
          <a:p>
            <a:pPr marL="457200" lvl="1" indent="0">
              <a:buNone/>
            </a:pPr>
            <a:r>
              <a:rPr lang="en-US" sz="1800" dirty="0" smtClean="0">
                <a:latin typeface="Aptos"/>
              </a:rPr>
              <a:t>Presentation and introductions to the topic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473" r="-903"/>
          <a:stretch/>
        </p:blipFill>
        <p:spPr>
          <a:xfrm>
            <a:off x="837410" y="1533184"/>
            <a:ext cx="10982325" cy="289514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A50532-66F8-B80B-4BA4-DF876556E20D}"/>
              </a:ext>
            </a:extLst>
          </p:cNvPr>
          <p:cNvSpPr txBox="1">
            <a:spLocks/>
          </p:cNvSpPr>
          <p:nvPr/>
        </p:nvSpPr>
        <p:spPr>
          <a:xfrm>
            <a:off x="5039789" y="4372481"/>
            <a:ext cx="2577566" cy="25089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sz="2000" b="1" dirty="0" smtClean="0">
              <a:latin typeface="Aptos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b="1" dirty="0" smtClean="0">
                <a:latin typeface="Aptos"/>
              </a:rPr>
              <a:t>40 minutes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>
                <a:latin typeface="Aptos"/>
              </a:rPr>
              <a:t>In groups: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800" dirty="0" smtClean="0">
                <a:latin typeface="Aptos"/>
              </a:rPr>
              <a:t>Two groups with a Facilitator and a Record Keeper</a:t>
            </a:r>
            <a:endParaRPr lang="en-US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A50532-66F8-B80B-4BA4-DF876556E20D}"/>
              </a:ext>
            </a:extLst>
          </p:cNvPr>
          <p:cNvSpPr txBox="1">
            <a:spLocks/>
          </p:cNvSpPr>
          <p:nvPr/>
        </p:nvSpPr>
        <p:spPr>
          <a:xfrm>
            <a:off x="8456251" y="4346134"/>
            <a:ext cx="2919672" cy="25089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200" b="1" dirty="0" smtClean="0">
                <a:latin typeface="Aptos"/>
              </a:rPr>
              <a:t>20 minutes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 smtClean="0">
                <a:latin typeface="Aptos"/>
              </a:rPr>
              <a:t>In plenary: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900" dirty="0" smtClean="0">
                <a:latin typeface="Aptos"/>
              </a:rPr>
              <a:t>Each facilitator reports back a summary of the discussions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900" dirty="0" smtClean="0">
                <a:latin typeface="Aptos"/>
              </a:rPr>
              <a:t>Concluding observations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127299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67698-A348-A181-7A07-BAA98831F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6628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ea typeface="+mj-lt"/>
                <a:cs typeface="+mj-lt"/>
              </a:rPr>
              <a:t>Defining Hunger, Food Insecurity and Malnutrition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81E9C-C02D-FA88-F016-B629972B5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569"/>
            <a:ext cx="10515600" cy="420930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Three different concepts:</a:t>
            </a:r>
            <a:endParaRPr lang="en-US" sz="1800" dirty="0">
              <a:cs typeface="Calibri"/>
            </a:endParaRPr>
          </a:p>
          <a:p>
            <a:r>
              <a:rPr lang="en-US" dirty="0">
                <a:cs typeface="Calibri"/>
              </a:rPr>
              <a:t> </a:t>
            </a:r>
            <a:r>
              <a:rPr lang="en-US" sz="2400" b="1" dirty="0">
                <a:cs typeface="Calibri"/>
              </a:rPr>
              <a:t>Hunger </a:t>
            </a:r>
            <a:r>
              <a:rPr lang="en-US" sz="2400" dirty="0">
                <a:cs typeface="Calibri"/>
              </a:rPr>
              <a:t>= physical discomfort/pain from not eating enough calories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>
                <a:cs typeface="Calibri"/>
              </a:rPr>
              <a:t>Number of people who faced hunger in 2023 (undernourishment): </a:t>
            </a:r>
            <a:r>
              <a:rPr lang="en-US" sz="2000" b="1" dirty="0">
                <a:solidFill>
                  <a:srgbClr val="000000"/>
                </a:solidFill>
                <a:ea typeface="+mn-lt"/>
                <a:cs typeface="+mn-lt"/>
              </a:rPr>
              <a:t>733 million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1300" dirty="0">
              <a:solidFill>
                <a:srgbClr val="DEDDDD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400" b="1" dirty="0">
                <a:cs typeface="Calibri"/>
              </a:rPr>
              <a:t>Food Insecurity</a:t>
            </a:r>
            <a:r>
              <a:rPr lang="en-US" sz="2400" dirty="0">
                <a:cs typeface="Calibri"/>
              </a:rPr>
              <a:t> = lack of regular access to safe, nutritious, sufficient, affordable, appropriate foods all year round 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ourier New" panose="020B0604020202020204" pitchFamily="34" charset="0"/>
              <a:buChar char="o"/>
            </a:pPr>
            <a:r>
              <a:rPr lang="en-US" sz="2000" dirty="0">
                <a:cs typeface="Calibri"/>
              </a:rPr>
              <a:t>Number of people who were moderately or severely food insecure in 2023: </a:t>
            </a:r>
            <a:r>
              <a:rPr lang="en-US" sz="2000" b="1" dirty="0">
                <a:cs typeface="Calibri"/>
              </a:rPr>
              <a:t>2.33 billion</a:t>
            </a:r>
            <a:endParaRPr lang="en-US" sz="2000" dirty="0">
              <a:cs typeface="Calibri"/>
            </a:endParaRP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ourier New" panose="020B0604020202020204" pitchFamily="34" charset="0"/>
              <a:buChar char="o"/>
            </a:pPr>
            <a:endParaRPr lang="en-US" sz="2000" b="1" dirty="0">
              <a:cs typeface="Calibr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400" b="1" dirty="0">
                <a:cs typeface="Calibri"/>
              </a:rPr>
              <a:t>Malnutrition </a:t>
            </a:r>
            <a:r>
              <a:rPr lang="en-US" sz="2400" dirty="0">
                <a:cs typeface="Calibri"/>
              </a:rPr>
              <a:t>= not having the right amounts or being unable to properly use calories, nutrients, and/or micronutrients due to poor diet or care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ourier New" panose="020B0604020202020204" pitchFamily="34" charset="0"/>
              <a:buChar char="o"/>
            </a:pPr>
            <a:r>
              <a:rPr lang="en-US" sz="2000" dirty="0">
                <a:solidFill>
                  <a:srgbClr val="000000"/>
                </a:solidFill>
                <a:ea typeface="+mn-lt"/>
                <a:cs typeface="+mn-lt"/>
              </a:rPr>
              <a:t>Various indicators (see following slides for numbers)</a:t>
            </a:r>
          </a:p>
          <a:p>
            <a:pPr marL="0" indent="0">
              <a:buNone/>
            </a:pPr>
            <a:endParaRPr lang="en-US" sz="1400" dirty="0">
              <a:cs typeface="Calibri"/>
            </a:endParaRPr>
          </a:p>
          <a:p>
            <a:pPr marL="0" indent="0">
              <a:buNone/>
            </a:pPr>
            <a:r>
              <a:rPr lang="en-US" sz="1400" dirty="0">
                <a:cs typeface="Calibri"/>
              </a:rPr>
              <a:t>Sources: </a:t>
            </a:r>
            <a:r>
              <a:rPr lang="en-US" sz="1400" dirty="0">
                <a:ea typeface="+mn-lt"/>
                <a:cs typeface="+mn-lt"/>
              </a:rPr>
              <a:t>FAO, IFAD, UNICEF, WFP and WHO. 2024. The State of Food Security and Nutrition in the World 2024. 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331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982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  <a:cs typeface="Calibri"/>
              </a:rPr>
              <a:t>Global context for hunger and nutrition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3299"/>
            <a:ext cx="10515600" cy="48947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Times New Roman"/>
              </a:rPr>
              <a:t>Over the past years, a succession of shocks,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Times New Roman"/>
              </a:rPr>
              <a:t>including the COVID-19 pandemic, weather extremes, conflicts and economic shocks affected countries around the world. </a:t>
            </a:r>
            <a:endParaRPr lang="en-US" sz="2400" dirty="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ea typeface="+mn-lt"/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Times New Roman"/>
              </a:rPr>
              <a:t>This led to high food prices and a cost-of-living crisis, and set the world further off track to end hunger and malnutrition in all its forms by 2030. </a:t>
            </a:r>
            <a:endParaRPr lang="en-US" sz="2400" dirty="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Times New Roman"/>
              </a:rPr>
              <a:t>Millions of people, in particular women, children and vulnerable groups, are pushed into malnutrition and hunger. Without urgent action, policies and investments, the consequences could last for generations.</a:t>
            </a: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7787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0DE85-F0FC-BCEA-99CB-103E93183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>
                <a:latin typeface="+mn-lt"/>
                <a:cs typeface="Calibri"/>
              </a:rPr>
              <a:t>The Dialogues </a:t>
            </a:r>
            <a:r>
              <a:rPr lang="en-US" sz="3600" b="1" err="1">
                <a:latin typeface="+mn-lt"/>
                <a:cs typeface="Calibri"/>
              </a:rPr>
              <a:t>Programme</a:t>
            </a:r>
            <a:r>
              <a:rPr lang="en-US" sz="3600" b="1">
                <a:latin typeface="+mn-lt"/>
                <a:cs typeface="Calibri"/>
              </a:rPr>
              <a:t> is focused on people's nutrition</a:t>
            </a:r>
            <a:endParaRPr lang="en-US" sz="3600" b="1">
              <a:latin typeface="+mn-lt"/>
              <a:ea typeface="Calibri"/>
              <a:cs typeface="Calibri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47057F5-0579-F952-F28A-AB8D871E4E02}"/>
              </a:ext>
            </a:extLst>
          </p:cNvPr>
          <p:cNvSpPr txBox="1">
            <a:spLocks/>
          </p:cNvSpPr>
          <p:nvPr/>
        </p:nvSpPr>
        <p:spPr>
          <a:xfrm>
            <a:off x="838200" y="2116695"/>
            <a:ext cx="9445112" cy="45322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cs typeface="Calibri"/>
              </a:rPr>
              <a:t>NUTRITION is...</a:t>
            </a:r>
          </a:p>
          <a:p>
            <a:pPr marL="457200" indent="-457200" algn="l">
              <a:buFont typeface="Arial,Sans-Serif" panose="020B0604020202020204" pitchFamily="34" charset="0"/>
              <a:buChar char="•"/>
            </a:pPr>
            <a:r>
              <a:rPr lang="en-US" sz="2800" dirty="0">
                <a:cs typeface="Calibri"/>
              </a:rPr>
              <a:t>related to food, health, education, care, water, sanitation and hygiene, gender, climate, investment and more. </a:t>
            </a:r>
            <a:endParaRPr lang="en-US" dirty="0">
              <a:cs typeface="Calibri"/>
            </a:endParaRPr>
          </a:p>
          <a:p>
            <a:pPr marL="457200" indent="-457200" algn="l">
              <a:buChar char="•"/>
            </a:pPr>
            <a:r>
              <a:rPr lang="en-US" sz="2800" dirty="0">
                <a:cs typeface="Calibri"/>
              </a:rPr>
              <a:t>a right for all.</a:t>
            </a:r>
          </a:p>
          <a:p>
            <a:pPr marL="457200" indent="-457200" algn="l">
              <a:buChar char="•"/>
            </a:pPr>
            <a:r>
              <a:rPr lang="en-US" sz="2800" dirty="0">
                <a:cs typeface="Calibri"/>
              </a:rPr>
              <a:t>central to the achievement of the Sustainable Development Goals. At least 12 SDGs are highly relevant to nutrition.</a:t>
            </a:r>
          </a:p>
          <a:p>
            <a:pPr marL="342900" indent="-342900" algn="l">
              <a:buFont typeface="Arial"/>
              <a:buChar char="•"/>
            </a:pPr>
            <a:endParaRPr lang="en-US" sz="2800" b="0" i="0" dirty="0">
              <a:solidFill>
                <a:srgbClr val="3C4245"/>
              </a:solidFill>
              <a:effectLst/>
              <a:highlight>
                <a:srgbClr val="FFFFFF"/>
              </a:highlight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29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F042-C190-502D-A5B8-850739AD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kern="100" dirty="0">
                <a:effectLst/>
                <a:latin typeface="+mn-lt"/>
                <a:ea typeface="Aptos" panose="020B0004020202020204" pitchFamily="34" charset="0"/>
                <a:cs typeface="Times New Roman"/>
              </a:rPr>
              <a:t>What contributes to good </a:t>
            </a:r>
            <a:r>
              <a:rPr lang="en-US" sz="3600" b="1" kern="100" dirty="0">
                <a:latin typeface="+mn-lt"/>
                <a:ea typeface="Aptos" panose="020B0004020202020204" pitchFamily="34" charset="0"/>
                <a:cs typeface="Times New Roman"/>
              </a:rPr>
              <a:t>nutrition? </a:t>
            </a:r>
            <a:endParaRPr lang="en-US" b="1" dirty="0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E5E0A-2176-C663-3C53-F009EE903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690" y="1944413"/>
            <a:ext cx="10515600" cy="454846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11113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000" kern="100" dirty="0">
                <a:effectLst/>
                <a:ea typeface="Aptos" panose="020B0004020202020204" pitchFamily="34" charset="0"/>
                <a:cs typeface="Times New Roman"/>
              </a:rPr>
              <a:t>Determinants of nutritional status of children 	</a:t>
            </a: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kern="100" dirty="0">
                <a:effectLst/>
                <a:ea typeface="Aptos" panose="020B0004020202020204" pitchFamily="34" charset="0"/>
                <a:cs typeface="Times New Roman"/>
              </a:rPr>
              <a:t>Based on UNICEF’s </a:t>
            </a:r>
            <a:r>
              <a:rPr lang="en-US" sz="1600" kern="100" dirty="0">
                <a:effectLst/>
                <a:ea typeface="Aptos" panose="020B0004020202020204" pitchFamily="34" charset="0"/>
                <a:cs typeface="Times New Roman"/>
                <a:hlinkClick r:id="rId2"/>
              </a:rPr>
              <a:t>Conceptual Framework </a:t>
            </a:r>
            <a:r>
              <a:rPr lang="en-US" sz="1600" kern="100" dirty="0">
                <a:effectLst/>
                <a:ea typeface="Aptos" panose="020B0004020202020204" pitchFamily="34" charset="0"/>
                <a:cs typeface="Times New Roman"/>
              </a:rPr>
              <a:t>on the Determinants of Maternal and Child Nutrition.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A6B3ACA-9D42-AB9B-77F8-7F29700A9969}"/>
              </a:ext>
            </a:extLst>
          </p:cNvPr>
          <p:cNvSpPr/>
          <p:nvPr/>
        </p:nvSpPr>
        <p:spPr>
          <a:xfrm>
            <a:off x="827690" y="2773870"/>
            <a:ext cx="6487037" cy="265673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a typeface="Times New Roman" panose="02020603050405020304" pitchFamily="18" charset="0"/>
                <a:cs typeface="Times New Roman"/>
              </a:rPr>
              <a:t>A</a:t>
            </a:r>
            <a:r>
              <a:rPr lang="en-US" sz="2000" kern="100" dirty="0">
                <a:effectLst/>
                <a:ea typeface="Times New Roman" panose="02020603050405020304" pitchFamily="18" charset="0"/>
                <a:cs typeface="Times New Roman"/>
              </a:rPr>
              <a:t>vailability of nutritious food</a:t>
            </a: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ea typeface="Times New Roman" panose="02020603050405020304" pitchFamily="18" charset="0"/>
                <a:cs typeface="Times New Roman"/>
              </a:rPr>
              <a:t>Access to affordable nutritious food</a:t>
            </a: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ea typeface="Times New Roman" panose="02020603050405020304" pitchFamily="18" charset="0"/>
                <a:cs typeface="Times New Roman"/>
              </a:rPr>
              <a:t>Essential nutrition, health, education, sanitation and social protection services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ea typeface="Times New Roman" panose="02020603050405020304" pitchFamily="18" charset="0"/>
                <a:cs typeface="Times New Roman"/>
              </a:rPr>
              <a:t>Age-appropriate feeding and caring practices</a:t>
            </a:r>
            <a:r>
              <a:rPr lang="en-US" sz="2000" kern="100" dirty="0">
                <a:ea typeface="Times New Roman" panose="02020603050405020304" pitchFamily="18" charset="0"/>
                <a:cs typeface="Times New Roman"/>
              </a:rPr>
              <a:t> (incl. breastfeeding)</a:t>
            </a:r>
            <a:endParaRPr lang="en-US" sz="20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4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D73E806-44D8-5FDF-8D34-1CE1C31829A5}"/>
              </a:ext>
            </a:extLst>
          </p:cNvPr>
          <p:cNvSpPr/>
          <p:nvPr/>
        </p:nvSpPr>
        <p:spPr>
          <a:xfrm>
            <a:off x="7430104" y="3617607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2AED42-4919-F771-9BF9-6B30F40DF81D}"/>
              </a:ext>
            </a:extLst>
          </p:cNvPr>
          <p:cNvSpPr/>
          <p:nvPr/>
        </p:nvSpPr>
        <p:spPr>
          <a:xfrm>
            <a:off x="8513379" y="2943964"/>
            <a:ext cx="2945288" cy="1692165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cs typeface="Calibri"/>
              </a:rPr>
              <a:t>Nutritional status of children</a:t>
            </a:r>
          </a:p>
        </p:txBody>
      </p:sp>
    </p:spTree>
    <p:extLst>
      <p:ext uri="{BB962C8B-B14F-4D97-AF65-F5344CB8AC3E}">
        <p14:creationId xmlns:p14="http://schemas.microsoft.com/office/powerpoint/2010/main" val="1344515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C5D98-5ECF-9E94-A4E5-3C9E0D0D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0" dirty="0">
                <a:effectLst/>
                <a:latin typeface="+mn-lt"/>
                <a:ea typeface="Noto Sans"/>
                <a:cs typeface="Noto Sans"/>
              </a:rPr>
              <a:t>Outcomes from improved nutrition</a:t>
            </a:r>
            <a:endParaRPr lang="en-US" sz="3600" b="1" dirty="0">
              <a:latin typeface="+mn-lt"/>
              <a:ea typeface="Noto Sans"/>
              <a:cs typeface="Noto San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B9E17-1570-A016-3144-27EBAAF18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9112" y="1982787"/>
            <a:ext cx="753903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H</a:t>
            </a:r>
            <a:r>
              <a:rPr lang="en-US" b="1" i="0" dirty="0">
                <a:solidFill>
                  <a:srgbClr val="3C4245"/>
                </a:solidFill>
                <a:effectLst/>
                <a:highlight>
                  <a:srgbClr val="FFFFFF"/>
                </a:highlight>
                <a:ea typeface="Noto Sans"/>
                <a:cs typeface="Noto Sans"/>
              </a:rPr>
              <a:t>ealth</a:t>
            </a:r>
            <a:r>
              <a:rPr lang="en-US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 and wellbeing</a:t>
            </a:r>
            <a:endParaRPr lang="en-US" dirty="0">
              <a:cs typeface="Calibri"/>
            </a:endParaRPr>
          </a:p>
          <a:p>
            <a:pPr lvl="1"/>
            <a:r>
              <a:rPr lang="en-US" sz="2400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Education</a:t>
            </a:r>
            <a:r>
              <a:rPr lang="en-US" sz="2400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 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Physical growth and cognitive development of children</a:t>
            </a:r>
            <a:endParaRPr lang="en-US" i="0" dirty="0">
              <a:solidFill>
                <a:srgbClr val="3C4245"/>
              </a:solidFill>
              <a:effectLst/>
              <a:highlight>
                <a:srgbClr val="FFFFFF"/>
              </a:highlight>
              <a:ea typeface="Noto Sans"/>
              <a:cs typeface="Noto Sans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S</a:t>
            </a:r>
            <a:r>
              <a:rPr lang="en-US" i="0" dirty="0">
                <a:solidFill>
                  <a:srgbClr val="3C4245"/>
                </a:solidFill>
                <a:effectLst/>
                <a:highlight>
                  <a:srgbClr val="FFFFFF"/>
                </a:highlight>
                <a:ea typeface="Noto Sans"/>
                <a:cs typeface="Noto Sans"/>
              </a:rPr>
              <a:t>chool readiness and </a:t>
            </a: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performance</a:t>
            </a:r>
          </a:p>
          <a:p>
            <a:pPr lvl="1"/>
            <a:r>
              <a:rPr lang="en-US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Livelihoods 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Productivity 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Economic growth and prosperity</a:t>
            </a:r>
            <a:endParaRPr lang="en-US" i="0" dirty="0">
              <a:solidFill>
                <a:srgbClr val="3C4245"/>
              </a:solidFill>
              <a:effectLst/>
              <a:highlight>
                <a:srgbClr val="FFFFFF"/>
              </a:highlight>
              <a:ea typeface="Noto Sans"/>
              <a:cs typeface="Noto Sans"/>
            </a:endParaRPr>
          </a:p>
          <a:p>
            <a:pPr lvl="1"/>
            <a:r>
              <a:rPr lang="en-US" b="1" i="0" dirty="0">
                <a:solidFill>
                  <a:srgbClr val="3C4245"/>
                </a:solidFill>
                <a:effectLst/>
                <a:highlight>
                  <a:srgbClr val="FFFFFF"/>
                </a:highlight>
                <a:ea typeface="Noto Sans"/>
                <a:cs typeface="Noto Sans"/>
              </a:rPr>
              <a:t>Empowerment of women</a:t>
            </a:r>
          </a:p>
          <a:p>
            <a:pPr lvl="1"/>
            <a:r>
              <a:rPr lang="en-US" b="1" dirty="0">
                <a:solidFill>
                  <a:srgbClr val="3C4245"/>
                </a:solidFill>
                <a:highlight>
                  <a:srgbClr val="FFFFFF"/>
                </a:highlight>
                <a:ea typeface="Noto Sans"/>
                <a:cs typeface="Noto Sans"/>
              </a:rPr>
              <a:t>Social cohesion in societies, including reduced inequality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4CB98-0F31-96B8-8D95-4A99A6AEE07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38200" y="2147887"/>
            <a:ext cx="3281363" cy="434498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4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  <a:cs typeface="Calibri"/>
              </a:rPr>
              <a:t>IMPROVED</a:t>
            </a:r>
          </a:p>
        </p:txBody>
      </p:sp>
    </p:spTree>
    <p:extLst>
      <p:ext uri="{BB962C8B-B14F-4D97-AF65-F5344CB8AC3E}">
        <p14:creationId xmlns:p14="http://schemas.microsoft.com/office/powerpoint/2010/main" val="2001816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725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cs typeface="Calibri"/>
              </a:rPr>
              <a:t>Malnutrition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3186"/>
            <a:ext cx="10515600" cy="481481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kern="100" dirty="0">
                <a:effectLst/>
                <a:ea typeface="Aptos" panose="020B0004020202020204" pitchFamily="34" charset="0"/>
                <a:cs typeface="Times New Roman"/>
              </a:rPr>
              <a:t>Different forms of malnutrition: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ffectLst/>
                <a:ea typeface="Aptos" panose="020B0004020202020204" pitchFamily="34" charset="0"/>
                <a:cs typeface="Times New Roman"/>
              </a:rPr>
              <a:t>Undernutrition</a:t>
            </a:r>
            <a:r>
              <a:rPr lang="en-US" sz="2200" b="1" kern="100" dirty="0">
                <a:ea typeface="Aptos" panose="020B0004020202020204" pitchFamily="34" charset="0"/>
                <a:cs typeface="Times New Roman"/>
              </a:rPr>
              <a:t>: </a:t>
            </a:r>
            <a:endParaRPr lang="en-US" sz="2200" kern="100" dirty="0">
              <a:ea typeface="Aptos" panose="020B0004020202020204" pitchFamily="34" charset="0"/>
              <a:cs typeface="Segoe UI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n-US" sz="2200" kern="100" dirty="0">
                <a:ea typeface="Aptos" panose="020B0004020202020204" pitchFamily="34" charset="0"/>
                <a:cs typeface="Times New Roman"/>
              </a:rPr>
              <a:t>Stunting</a:t>
            </a:r>
            <a:r>
              <a:rPr lang="en-US" sz="2200" kern="100" dirty="0">
                <a:effectLst/>
                <a:ea typeface="Aptos" panose="020B0004020202020204" pitchFamily="34" charset="0"/>
                <a:cs typeface="Times New Roman"/>
              </a:rPr>
              <a:t> </a:t>
            </a:r>
            <a:r>
              <a:rPr lang="en-IE" sz="2200" kern="100" dirty="0">
                <a:effectLst/>
                <a:ea typeface="Times New Roman" panose="02020603050405020304" pitchFamily="18" charset="0"/>
                <a:cs typeface="Segoe UI"/>
              </a:rPr>
              <a:t>(too short for age</a:t>
            </a:r>
            <a:r>
              <a:rPr lang="en-IE" sz="2200" kern="100" dirty="0">
                <a:ea typeface="Times New Roman" panose="02020603050405020304" pitchFamily="18" charset="0"/>
                <a:cs typeface="Segoe UI"/>
              </a:rPr>
              <a:t>) - chronic form of </a:t>
            </a:r>
            <a:r>
              <a:rPr lang="en-IE" sz="2200" kern="100" dirty="0" smtClean="0">
                <a:ea typeface="Times New Roman" panose="02020603050405020304" pitchFamily="18" charset="0"/>
                <a:cs typeface="Segoe UI"/>
              </a:rPr>
              <a:t>undernutrition</a:t>
            </a:r>
            <a:endParaRPr lang="en-US" sz="2200" kern="100" dirty="0">
              <a:ea typeface="Times New Roman" panose="02020603050405020304" pitchFamily="18" charset="0"/>
              <a:cs typeface="Segoe UI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n-IE" sz="2200" kern="100" dirty="0">
                <a:ea typeface="Times New Roman" panose="02020603050405020304" pitchFamily="18" charset="0"/>
                <a:cs typeface="Segoe UI"/>
              </a:rPr>
              <a:t>Wasting</a:t>
            </a:r>
            <a:r>
              <a:rPr lang="en-IE" sz="2200" kern="100" dirty="0">
                <a:effectLst/>
                <a:ea typeface="Times New Roman" panose="02020603050405020304" pitchFamily="18" charset="0"/>
                <a:cs typeface="Segoe UI"/>
              </a:rPr>
              <a:t> (too thin for age</a:t>
            </a:r>
            <a:r>
              <a:rPr lang="en-IE" sz="2200" kern="100" dirty="0">
                <a:ea typeface="Times New Roman" panose="02020603050405020304" pitchFamily="18" charset="0"/>
                <a:cs typeface="Segoe UI"/>
              </a:rPr>
              <a:t>) - acute form of undernutrition</a:t>
            </a:r>
            <a:endParaRPr lang="en-US" sz="2200" kern="100" dirty="0">
              <a:ea typeface="Times New Roman" panose="02020603050405020304" pitchFamily="18" charset="0"/>
              <a:cs typeface="Segoe UI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n-IE" sz="2200" kern="100" dirty="0">
                <a:ea typeface="Aptos" panose="020B0004020202020204" pitchFamily="34" charset="0"/>
                <a:cs typeface="Segoe UI"/>
              </a:rPr>
              <a:t>Underweight (low weight for age)</a:t>
            </a:r>
            <a:endParaRPr lang="en-US" sz="2200" kern="100" dirty="0">
              <a:effectLst/>
              <a:ea typeface="Aptos" panose="020B0004020202020204" pitchFamily="34" charset="0"/>
              <a:cs typeface="Segoe UI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a typeface="Aptos" panose="020B0004020202020204" pitchFamily="34" charset="0"/>
                <a:cs typeface="Times New Roman"/>
              </a:rPr>
              <a:t>M</a:t>
            </a:r>
            <a:r>
              <a:rPr lang="en-US" sz="2200" b="1" kern="100" dirty="0">
                <a:effectLst/>
                <a:ea typeface="Aptos" panose="020B0004020202020204" pitchFamily="34" charset="0"/>
                <a:cs typeface="Times New Roman"/>
              </a:rPr>
              <a:t>icronutrient deficiencies </a:t>
            </a:r>
            <a:r>
              <a:rPr lang="en-US" sz="2200" kern="100" dirty="0">
                <a:effectLst/>
                <a:ea typeface="Aptos" panose="020B0004020202020204" pitchFamily="34" charset="0"/>
                <a:cs typeface="Times New Roman"/>
              </a:rPr>
              <a:t>(vitamins, minerals)</a:t>
            </a:r>
            <a:r>
              <a:rPr lang="en-US" sz="2200" kern="100" dirty="0">
                <a:ea typeface="Aptos" panose="020B0004020202020204" pitchFamily="34" charset="0"/>
                <a:cs typeface="Times New Roman"/>
              </a:rPr>
              <a:t> - 'hidden hunger'</a:t>
            </a:r>
            <a:endParaRPr lang="en-US" sz="2200" kern="100" dirty="0">
              <a:effectLst/>
              <a:ea typeface="Aptos" panose="020B0004020202020204" pitchFamily="34" charset="0"/>
              <a:cs typeface="Times New Roman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a typeface="Aptos" panose="020B0004020202020204" pitchFamily="34" charset="0"/>
                <a:cs typeface="Times New Roman"/>
              </a:rPr>
              <a:t>O</a:t>
            </a:r>
            <a:r>
              <a:rPr lang="en-US" sz="2200" b="1" kern="100" dirty="0">
                <a:effectLst/>
                <a:ea typeface="Aptos" panose="020B0004020202020204" pitchFamily="34" charset="0"/>
                <a:cs typeface="Times New Roman"/>
              </a:rPr>
              <a:t>verweight and obesity</a:t>
            </a:r>
            <a:r>
              <a:rPr lang="en-US" sz="2200" b="1" kern="100" dirty="0">
                <a:ea typeface="Aptos" panose="020B0004020202020204" pitchFamily="34" charset="0"/>
                <a:cs typeface="Times New Roman"/>
              </a:rPr>
              <a:t>, </a:t>
            </a:r>
            <a:r>
              <a:rPr lang="en-US" sz="2200" kern="100" dirty="0">
                <a:ea typeface="Aptos" panose="020B0004020202020204" pitchFamily="34" charset="0"/>
                <a:cs typeface="Times New Roman"/>
              </a:rPr>
              <a:t>and resulting diet-related non-communicable diseases</a:t>
            </a:r>
            <a:endParaRPr lang="en-US" sz="2200" kern="100" dirty="0">
              <a:effectLst/>
              <a:highlight>
                <a:srgbClr val="FFFFFF"/>
              </a:highlight>
              <a:ea typeface="Aptos" panose="020B0004020202020204" pitchFamily="34" charset="0"/>
              <a:cs typeface="Times New Roman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Source: 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cs typeface="Calibri"/>
              </a:rPr>
              <a:t>WHO, Malnutrition. 2024. </a:t>
            </a:r>
            <a:r>
              <a:rPr lang="en-US" sz="14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https://www.who.int/news-room/fact-sheets/detail/malnutrition</a:t>
            </a:r>
            <a:r>
              <a:rPr lang="en-US" sz="1400" b="0" i="0" u="none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 </a:t>
            </a:r>
            <a:r>
              <a:rPr lang="en-US" sz="1400" b="0" i="0" dirty="0">
                <a:solidFill>
                  <a:srgbClr val="3C4245"/>
                </a:solidFill>
                <a:effectLst/>
                <a:highlight>
                  <a:srgbClr val="FFFFFF"/>
                </a:highlight>
                <a:cs typeface="Calibri"/>
              </a:rPr>
              <a:t>.</a:t>
            </a:r>
            <a:endParaRPr lang="en-US" sz="1400" kern="100" dirty="0">
              <a:effectLst/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0664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725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cs typeface="Calibri"/>
              </a:rPr>
              <a:t>Impact of malnutrition</a:t>
            </a:r>
            <a:endParaRPr lang="en-US" sz="3600" b="1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9387"/>
            <a:ext cx="10515600" cy="461816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highlight>
                  <a:srgbClr val="FFFFFF"/>
                </a:highlight>
                <a:cs typeface="Calibri"/>
              </a:rPr>
              <a:t>Developmental (physical and cognitive)</a:t>
            </a:r>
            <a:endParaRPr lang="en-US" sz="2200" dirty="0">
              <a:cs typeface="Calibri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highlight>
                  <a:srgbClr val="FFFFFF"/>
                </a:highlight>
                <a:cs typeface="Calibri"/>
              </a:rPr>
              <a:t>Economic</a:t>
            </a:r>
            <a:endParaRPr lang="en-US" sz="2200" dirty="0">
              <a:cs typeface="Calibri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highlight>
                  <a:srgbClr val="FFFFFF"/>
                </a:highlight>
                <a:cs typeface="Calibri"/>
              </a:rPr>
              <a:t>Social, and </a:t>
            </a:r>
            <a:endParaRPr lang="en-US" sz="2200" dirty="0">
              <a:cs typeface="Calibri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highlight>
                  <a:srgbClr val="FFFFFF"/>
                </a:highlight>
                <a:cs typeface="Calibri"/>
              </a:rPr>
              <a:t>Medical </a:t>
            </a:r>
            <a:endParaRPr lang="en-US" sz="2200" dirty="0"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b="1" i="0" dirty="0">
                <a:effectLst/>
                <a:highlight>
                  <a:srgbClr val="FFFFFF"/>
                </a:highlight>
                <a:cs typeface="Calibri"/>
              </a:rPr>
              <a:t>impacts</a:t>
            </a:r>
            <a:r>
              <a:rPr lang="en-US" sz="2200" b="1" dirty="0">
                <a:highlight>
                  <a:srgbClr val="FFFFFF"/>
                </a:highlight>
                <a:cs typeface="Calibri"/>
              </a:rPr>
              <a:t> </a:t>
            </a:r>
            <a:r>
              <a:rPr lang="en-US" sz="2200" b="1" i="0" dirty="0">
                <a:effectLst/>
                <a:highlight>
                  <a:srgbClr val="FFFFFF"/>
                </a:highlight>
                <a:cs typeface="Calibri"/>
              </a:rPr>
              <a:t>are serious and lasting</a:t>
            </a:r>
            <a:r>
              <a:rPr lang="en-US" sz="2200" b="0" i="0" dirty="0">
                <a:effectLst/>
                <a:highlight>
                  <a:srgbClr val="FFFFFF"/>
                </a:highlight>
                <a:cs typeface="Calibri"/>
              </a:rPr>
              <a:t>, for individuals</a:t>
            </a:r>
            <a:r>
              <a:rPr lang="en-US" sz="2200" dirty="0">
                <a:highlight>
                  <a:srgbClr val="FFFFFF"/>
                </a:highlight>
                <a:cs typeface="Calibri"/>
              </a:rPr>
              <a:t>,</a:t>
            </a:r>
            <a:r>
              <a:rPr lang="en-US" sz="2200" b="0" i="0" dirty="0">
                <a:effectLst/>
                <a:highlight>
                  <a:srgbClr val="FFFFFF"/>
                </a:highlight>
                <a:cs typeface="Calibri"/>
              </a:rPr>
              <a:t> their families,</a:t>
            </a:r>
            <a:r>
              <a:rPr lang="en-US" sz="2200" dirty="0">
                <a:highlight>
                  <a:srgbClr val="FFFFFF"/>
                </a:highlight>
                <a:cs typeface="Calibri"/>
              </a:rPr>
              <a:t> </a:t>
            </a:r>
            <a:r>
              <a:rPr lang="en-US" sz="2200" b="0" i="0" dirty="0">
                <a:effectLst/>
                <a:highlight>
                  <a:srgbClr val="FFFFFF"/>
                </a:highlight>
                <a:cs typeface="Calibri"/>
              </a:rPr>
              <a:t>communities and</a:t>
            </a:r>
            <a:r>
              <a:rPr lang="en-US" sz="2200" dirty="0">
                <a:highlight>
                  <a:srgbClr val="FFFFFF"/>
                </a:highlight>
                <a:cs typeface="Calibri"/>
              </a:rPr>
              <a:t> </a:t>
            </a:r>
            <a:r>
              <a:rPr lang="en-US" sz="2200" b="0" i="0" dirty="0">
                <a:effectLst/>
                <a:highlight>
                  <a:srgbClr val="FFFFFF"/>
                </a:highlight>
                <a:cs typeface="Calibri"/>
              </a:rPr>
              <a:t>countries.</a:t>
            </a:r>
            <a:endParaRPr lang="en-US" sz="2200" dirty="0"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solidFill>
                <a:srgbClr val="3C4245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Source: 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cs typeface="Calibri"/>
              </a:rPr>
              <a:t>WHO, Malnutrition. 2024. </a:t>
            </a:r>
            <a:r>
              <a:rPr lang="en-US" sz="14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</a:rPr>
              <a:t>https://www.who.int/news-room/fact-sheets/detail/malnutrition</a:t>
            </a:r>
            <a:endParaRPr lang="en-US" sz="1400" dirty="0">
              <a:solidFill>
                <a:srgbClr val="467886"/>
              </a:solidFill>
              <a:effectLst/>
              <a:highlight>
                <a:srgbClr val="FFFFFF"/>
              </a:highlight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691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BB86-09EE-4024-3E5C-55E397C4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0483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cs typeface="Calibri"/>
              </a:rPr>
              <a:t>Malnutrition - who is at risk</a:t>
            </a:r>
            <a:endParaRPr lang="en-US" sz="3600" b="1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D034-FE0B-880E-E069-2C8F9E9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1833"/>
            <a:ext cx="10515600" cy="46980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Every country in the world is affected by one or more forms of malnutrition. </a:t>
            </a:r>
            <a:endParaRPr lang="en-US" dirty="0">
              <a:solidFill>
                <a:srgbClr val="000000"/>
              </a:solidFill>
              <a:cs typeface="Calibri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Women, infants, children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, and </a:t>
            </a:r>
            <a:r>
              <a:rPr lang="en-US" sz="2400" b="1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adolescents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are at particular risk of malnutrition. </a:t>
            </a:r>
            <a:endParaRPr lang="en-US" sz="2400" dirty="0">
              <a:solidFill>
                <a:srgbClr val="000000"/>
              </a:solidFill>
              <a:cs typeface="Calibri"/>
            </a:endParaRPr>
          </a:p>
          <a:p>
            <a:pPr marL="8001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B0604020202020204" pitchFamily="34" charset="0"/>
              <a:buChar char="o"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cs typeface="Calibri"/>
              </a:rPr>
              <a:t>Optimizing nutrition early in life – including the 1000 days from conception to a child’s second birthday – ensures the best possible start in life, with long-term benefits.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Poverty 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amplifies the risk of, and risks from, malnutrition.</a:t>
            </a:r>
            <a:endParaRPr lang="en-US" sz="2400" dirty="0">
              <a:solidFill>
                <a:srgbClr val="000000"/>
              </a:solidFill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dirty="0">
              <a:solidFill>
                <a:srgbClr val="000000"/>
              </a:solidFill>
              <a:highlight>
                <a:srgbClr val="FFFFFF"/>
              </a:highlight>
              <a:cs typeface="Calibri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dirty="0">
                <a:solidFill>
                  <a:srgbClr val="3C4245"/>
                </a:solidFill>
                <a:highlight>
                  <a:srgbClr val="FFFFFF"/>
                </a:highlight>
                <a:cs typeface="Calibri"/>
              </a:rPr>
              <a:t>Source: 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cs typeface="Calibri"/>
              </a:rPr>
              <a:t>WHO, Malnutrition. 2024. </a:t>
            </a:r>
            <a:r>
              <a:rPr lang="en-US" sz="14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https://www.who.int/news-room/fact-sheets/detail/malnutrition</a:t>
            </a:r>
            <a:r>
              <a:rPr lang="en-US" sz="1400" b="0" i="0" u="none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cs typeface="Calibri"/>
                <a:hlinkClick r:id="rId2"/>
              </a:rPr>
              <a:t> </a:t>
            </a:r>
            <a:r>
              <a:rPr lang="en-US" sz="1400" b="0" i="0" dirty="0">
                <a:solidFill>
                  <a:srgbClr val="3C4245"/>
                </a:solidFill>
                <a:effectLst/>
                <a:highlight>
                  <a:srgbClr val="FFFFFF"/>
                </a:highlight>
                <a:cs typeface="Calibri"/>
              </a:rPr>
              <a:t>.</a:t>
            </a:r>
            <a:endParaRPr lang="en-US" sz="1400" kern="100" dirty="0">
              <a:effectLst/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8690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9B66-973A-B88F-76C8-373D9BE6F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2751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  <a:cs typeface="Calibri"/>
              </a:rPr>
              <a:t>Global Nutrition Situation (1)</a:t>
            </a:r>
            <a:endParaRPr lang="en-US" sz="3600" b="1" dirty="0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19F33-A12C-0723-E485-3D0456E06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4443"/>
            <a:ext cx="10515600" cy="48840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IE" sz="2400" b="0" i="1" dirty="0">
                <a:solidFill>
                  <a:srgbClr val="000000"/>
                </a:solidFill>
                <a:effectLst/>
                <a:cs typeface="Calibri"/>
              </a:rPr>
              <a:t>The </a:t>
            </a:r>
            <a:r>
              <a:rPr lang="en-IE" sz="2400" b="1" i="1" dirty="0">
                <a:solidFill>
                  <a:srgbClr val="000000"/>
                </a:solidFill>
                <a:effectLst/>
                <a:cs typeface="Calibri"/>
              </a:rPr>
              <a:t>world is not on track </a:t>
            </a:r>
            <a:r>
              <a:rPr lang="en-IE" sz="2400" b="0" i="1" dirty="0">
                <a:solidFill>
                  <a:srgbClr val="000000"/>
                </a:solidFill>
                <a:effectLst/>
                <a:cs typeface="Calibri"/>
              </a:rPr>
              <a:t>to achieve the global nutrition targets by 2030.</a:t>
            </a:r>
            <a:endParaRPr lang="en-US" sz="2400" i="1" kern="100" dirty="0">
              <a:effectLst/>
              <a:ea typeface="Times New Roman" panose="02020603050405020304" pitchFamily="18" charset="0"/>
              <a:cs typeface="Calibri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IE" sz="2200" b="1" dirty="0">
                <a:ea typeface="Times New Roman" panose="02020603050405020304" pitchFamily="18" charset="0"/>
                <a:cs typeface="Calibri"/>
              </a:rPr>
              <a:t>Undernutrition in children and women: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IE" sz="2000" b="1" kern="100" dirty="0">
                <a:effectLst/>
                <a:ea typeface="Times New Roman" panose="02020603050405020304" pitchFamily="18" charset="0"/>
                <a:cs typeface="Segoe UI"/>
              </a:rPr>
              <a:t>Stunting</a:t>
            </a:r>
            <a:r>
              <a:rPr lang="en-IE" sz="2000" kern="100" dirty="0">
                <a:effectLst/>
                <a:ea typeface="Times New Roman" panose="02020603050405020304" pitchFamily="18" charset="0"/>
                <a:cs typeface="Segoe UI"/>
              </a:rPr>
              <a:t>: 148.1 million (22.3 percent) children under five (2022)</a:t>
            </a:r>
            <a:r>
              <a:rPr lang="en-IE" sz="2000" kern="100" baseline="30000" dirty="0">
                <a:ea typeface="Times New Roman" panose="02020603050405020304" pitchFamily="18" charset="0"/>
                <a:cs typeface="Segoe UI"/>
              </a:rPr>
              <a:t>1</a:t>
            </a:r>
            <a:r>
              <a:rPr lang="en-IE" sz="2000" kern="100" dirty="0">
                <a:ea typeface="Times New Roman" panose="02020603050405020304" pitchFamily="18" charset="0"/>
                <a:cs typeface="Segoe UI"/>
              </a:rPr>
              <a:t> - </a:t>
            </a:r>
            <a:r>
              <a:rPr lang="en-IE" sz="2000" kern="100" dirty="0">
                <a:solidFill>
                  <a:srgbClr val="0070C0"/>
                </a:solidFill>
                <a:ea typeface="Times New Roman" panose="02020603050405020304" pitchFamily="18" charset="0"/>
                <a:cs typeface="Segoe UI"/>
              </a:rPr>
              <a:t>Trend: progress</a:t>
            </a:r>
            <a:endParaRPr lang="en-IE" dirty="0">
              <a:solidFill>
                <a:srgbClr val="0070C0"/>
              </a:solidFill>
            </a:endParaRPr>
          </a:p>
          <a:p>
            <a:r>
              <a:rPr lang="en-IE" sz="2000" b="1" kern="100" dirty="0">
                <a:effectLst/>
                <a:ea typeface="Times New Roman" panose="02020603050405020304" pitchFamily="18" charset="0"/>
                <a:cs typeface="Segoe UI"/>
              </a:rPr>
              <a:t>Wasting</a:t>
            </a:r>
            <a:r>
              <a:rPr lang="en-IE" sz="2000" kern="100" dirty="0">
                <a:effectLst/>
                <a:ea typeface="Times New Roman" panose="02020603050405020304" pitchFamily="18" charset="0"/>
                <a:cs typeface="Segoe UI"/>
              </a:rPr>
              <a:t>: 45 million (6.8 percent) children under five (</a:t>
            </a:r>
            <a:r>
              <a:rPr lang="en-IE" sz="2000" kern="100" dirty="0">
                <a:ea typeface="Times New Roman" panose="02020603050405020304" pitchFamily="18" charset="0"/>
                <a:cs typeface="Segoe UI"/>
              </a:rPr>
              <a:t>2022)</a:t>
            </a:r>
            <a:r>
              <a:rPr lang="en-IE" sz="2000" kern="100" baseline="30000" dirty="0">
                <a:ea typeface="Times New Roman" panose="02020603050405020304" pitchFamily="18" charset="0"/>
                <a:cs typeface="Segoe UI"/>
              </a:rPr>
              <a:t>1</a:t>
            </a:r>
            <a:r>
              <a:rPr lang="en-IE" sz="2000" kern="100" dirty="0">
                <a:ea typeface="Times New Roman" panose="02020603050405020304" pitchFamily="18" charset="0"/>
                <a:cs typeface="Segoe UI"/>
              </a:rPr>
              <a:t> - </a:t>
            </a:r>
            <a:r>
              <a:rPr lang="en-IE" sz="2000" kern="100" dirty="0">
                <a:solidFill>
                  <a:srgbClr val="0070C0"/>
                </a:solidFill>
                <a:ea typeface="Times New Roman" panose="02020603050405020304" pitchFamily="18" charset="0"/>
                <a:cs typeface="Segoe UI"/>
              </a:rPr>
              <a:t>Trend: some progress</a:t>
            </a:r>
            <a:endParaRPr lang="en-IE" sz="2000" kern="1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Segoe UI"/>
            </a:endParaRPr>
          </a:p>
          <a:p>
            <a:r>
              <a:rPr lang="en-US" sz="2000" b="1" kern="100" dirty="0" err="1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Anaemia</a:t>
            </a:r>
            <a:r>
              <a:rPr lang="en-US" sz="2000" b="1" kern="1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 in women</a:t>
            </a:r>
            <a:r>
              <a:rPr lang="en-US" sz="2000" kern="1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 aged 15 to 49 years: 571 million, (29.9 percent) (2019)</a:t>
            </a:r>
            <a:r>
              <a:rPr lang="en-US" sz="1300" kern="100" baseline="300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1</a:t>
            </a:r>
            <a:r>
              <a:rPr lang="en-US" sz="2000" kern="1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 - </a:t>
            </a:r>
            <a:r>
              <a:rPr lang="en-US" sz="2000" kern="100" dirty="0">
                <a:solidFill>
                  <a:srgbClr val="0070C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/>
              </a:rPr>
              <a:t>Trend: worsening</a:t>
            </a:r>
            <a:endParaRPr lang="en-IE" sz="2000" kern="100" dirty="0">
              <a:solidFill>
                <a:srgbClr val="000000"/>
              </a:solidFill>
              <a:ea typeface="Times New Roman" panose="02020603050405020304" pitchFamily="18" charset="0"/>
              <a:cs typeface="Calibri"/>
            </a:endParaRPr>
          </a:p>
          <a:p>
            <a:r>
              <a:rPr lang="en-US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Nearly half of </a:t>
            </a:r>
            <a:r>
              <a:rPr lang="en-US" sz="2000" b="1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deaths </a:t>
            </a:r>
            <a:r>
              <a:rPr lang="en-US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among children under 5 years of age are </a:t>
            </a:r>
            <a:r>
              <a:rPr lang="en-US" sz="2000" b="1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linked to undernutrition</a:t>
            </a:r>
            <a:r>
              <a:rPr lang="en-US" sz="2000" kern="100" baseline="300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2</a:t>
            </a:r>
            <a:endParaRPr lang="en-US" dirty="0"/>
          </a:p>
          <a:p>
            <a:r>
              <a:rPr lang="en-US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Half of preschool children, and two thirds of adolescent girls and women 15–49 years of age, were affected by </a:t>
            </a:r>
            <a:r>
              <a:rPr lang="en-US" sz="2000" b="1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micronutrient deficiencies</a:t>
            </a:r>
            <a:r>
              <a:rPr lang="en-US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.</a:t>
            </a:r>
            <a:r>
              <a:rPr lang="en-US" sz="2000" kern="100" baseline="30000" dirty="0">
                <a:solidFill>
                  <a:srgbClr val="000000"/>
                </a:solidFill>
                <a:ea typeface="Times New Roman" panose="02020603050405020304" pitchFamily="18" charset="0"/>
                <a:cs typeface="Calibri"/>
              </a:rPr>
              <a:t>3</a:t>
            </a:r>
            <a:endParaRPr lang="en-US" sz="2000" kern="100" dirty="0">
              <a:solidFill>
                <a:srgbClr val="000000"/>
              </a:solidFill>
              <a:ea typeface="Times New Roman" panose="02020603050405020304" pitchFamily="18" charset="0"/>
              <a:cs typeface="Calibri"/>
            </a:endParaRPr>
          </a:p>
          <a:p>
            <a:pPr marL="0" indent="0">
              <a:buNone/>
            </a:pPr>
            <a:endParaRPr lang="en-US" sz="1100" dirty="0">
              <a:highlight>
                <a:srgbClr val="FFFFFF"/>
              </a:highlight>
              <a:ea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r>
              <a:rPr lang="en-US" sz="1100" dirty="0">
                <a:highlight>
                  <a:srgbClr val="FFFFFF"/>
                </a:highlight>
                <a:ea typeface="Aptos" panose="020B0004020202020204" pitchFamily="34" charset="0"/>
                <a:cs typeface="Calibri"/>
              </a:rPr>
              <a:t>Sources: </a:t>
            </a:r>
            <a:endParaRPr lang="en-US" dirty="0"/>
          </a:p>
          <a:p>
            <a:r>
              <a:rPr lang="en-US" sz="1100" dirty="0">
                <a:ea typeface="Aptos" panose="020B0004020202020204" pitchFamily="34" charset="0"/>
                <a:cs typeface="Calibri"/>
              </a:rPr>
              <a:t>1 FAO, IFAD, UNICEF, WFP and WHO. 2024. The State of Food Security and Nutrition in the World 2024.</a:t>
            </a:r>
          </a:p>
          <a:p>
            <a:r>
              <a:rPr lang="en-US" sz="1100" dirty="0">
                <a:ea typeface="Aptos" panose="020B0004020202020204" pitchFamily="34" charset="0"/>
                <a:cs typeface="Calibri"/>
              </a:rPr>
              <a:t>2 UNICEF/WHO/World Bank Joint Child Malnutrition Estimates, 2023 Edition.</a:t>
            </a:r>
          </a:p>
          <a:p>
            <a:r>
              <a:rPr lang="en-US" sz="1100" dirty="0">
                <a:ea typeface="Aptos" panose="020B0004020202020204" pitchFamily="34" charset="0"/>
                <a:cs typeface="Calibri"/>
              </a:rPr>
              <a:t>3 FAO, IFAD, UNICEF, WFP and WHO. 2023. The State of Food Security and Nutrition in the World 2023.</a:t>
            </a:r>
            <a:endParaRPr lang="en-US" dirty="0"/>
          </a:p>
          <a:p>
            <a:pPr marL="0" indent="0">
              <a:buNone/>
            </a:pPr>
            <a:endParaRPr lang="en-US" sz="2200" strike="sngStrike" dirty="0">
              <a:highlight>
                <a:srgbClr val="FFFFFF"/>
              </a:highlight>
              <a:ea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4302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8CB6C-11D2-DC2E-DFAE-9F4952CD9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323786" cy="967765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+mn-lt"/>
                <a:cs typeface="Calibri"/>
              </a:rPr>
              <a:t>Global Nutrition Situation (2)</a:t>
            </a:r>
            <a:endParaRPr lang="en-US" sz="3600" b="1" dirty="0">
              <a:latin typeface="+mn-lt"/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3D74E4-451E-6D6B-8308-13E788236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8693"/>
            <a:ext cx="10515600" cy="484119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IE" sz="2000" b="1" dirty="0">
                <a:cs typeface="Calibri"/>
              </a:rPr>
              <a:t>Overweight:</a:t>
            </a:r>
            <a:endParaRPr lang="en-US" sz="2000" dirty="0">
              <a:cs typeface="Calibri"/>
            </a:endParaRPr>
          </a:p>
          <a:p>
            <a:r>
              <a:rPr lang="en-IE" sz="2000" dirty="0">
                <a:cs typeface="Calibri"/>
              </a:rPr>
              <a:t>Children under 5 years: 37 million (5.6 percent) </a:t>
            </a:r>
            <a:r>
              <a:rPr lang="en-US" sz="2000" dirty="0">
                <a:cs typeface="Calibri"/>
              </a:rPr>
              <a:t>(2022)</a:t>
            </a:r>
            <a:r>
              <a:rPr lang="en-US" sz="2000" baseline="30000" dirty="0">
                <a:cs typeface="Calibri"/>
              </a:rPr>
              <a:t>1</a:t>
            </a:r>
            <a:r>
              <a:rPr lang="en-US" sz="2000" dirty="0">
                <a:cs typeface="Calibri"/>
              </a:rPr>
              <a:t> - </a:t>
            </a:r>
            <a:r>
              <a:rPr lang="en-US" sz="2000" dirty="0">
                <a:solidFill>
                  <a:srgbClr val="0070C0"/>
                </a:solidFill>
                <a:cs typeface="Calibri"/>
              </a:rPr>
              <a:t>Trend: stagnation</a:t>
            </a:r>
            <a:endParaRPr lang="en-IE" sz="2000" dirty="0">
              <a:cs typeface="Calibri"/>
            </a:endParaRPr>
          </a:p>
          <a:p>
            <a:r>
              <a:rPr lang="en-US" sz="2000" dirty="0">
                <a:cs typeface="Calibri"/>
              </a:rPr>
              <a:t>Children aged 5–9 years: 136 million (overweight or obese) (2022)</a:t>
            </a:r>
            <a:r>
              <a:rPr lang="en-US" sz="2000" baseline="30000" dirty="0">
                <a:cs typeface="Calibri"/>
              </a:rPr>
              <a:t>2</a:t>
            </a:r>
          </a:p>
          <a:p>
            <a:r>
              <a:rPr lang="en-US" sz="2000" dirty="0">
                <a:cs typeface="Calibri"/>
              </a:rPr>
              <a:t>Adults (18 years and older): 2.5 billion overweight, including 890 million obese (2022)</a:t>
            </a:r>
            <a:r>
              <a:rPr lang="en-US" sz="2000" baseline="30000" dirty="0">
                <a:cs typeface="Calibri"/>
              </a:rPr>
              <a:t>3</a:t>
            </a:r>
            <a:endParaRPr lang="en-US" sz="2000" dirty="0">
              <a:solidFill>
                <a:srgbClr val="00B050"/>
              </a:solidFill>
              <a:cs typeface="Calibri"/>
            </a:endParaRPr>
          </a:p>
          <a:p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cs typeface="Calibri"/>
              </a:rPr>
              <a:t>Other relevant data:</a:t>
            </a:r>
          </a:p>
          <a:p>
            <a:r>
              <a:rPr lang="en-US" sz="2000" dirty="0">
                <a:cs typeface="Calibri"/>
              </a:rPr>
              <a:t>In 2022, 2.8 billion people could </a:t>
            </a:r>
            <a:r>
              <a:rPr lang="en-US" sz="2000" b="1" dirty="0">
                <a:cs typeface="Calibri"/>
              </a:rPr>
              <a:t>not afford a healthy diet</a:t>
            </a:r>
            <a:r>
              <a:rPr lang="en-US" sz="2000" baseline="30000" dirty="0">
                <a:cs typeface="Calibri"/>
              </a:rPr>
              <a:t>1</a:t>
            </a:r>
            <a:r>
              <a:rPr lang="en-US" sz="2000" dirty="0">
                <a:cs typeface="Calibri"/>
              </a:rPr>
              <a:t> </a:t>
            </a:r>
          </a:p>
          <a:p>
            <a:r>
              <a:rPr lang="en-US" sz="2000" b="1" dirty="0">
                <a:cs typeface="Calibri"/>
              </a:rPr>
              <a:t>Women </a:t>
            </a:r>
            <a:r>
              <a:rPr lang="en-US" sz="2000" dirty="0">
                <a:cs typeface="Calibri"/>
              </a:rPr>
              <a:t>are persistently </a:t>
            </a:r>
            <a:r>
              <a:rPr lang="en-US" sz="2000" b="1" dirty="0">
                <a:cs typeface="Calibri"/>
              </a:rPr>
              <a:t>more food insecure than men</a:t>
            </a:r>
            <a:r>
              <a:rPr lang="en-US" sz="2000" dirty="0">
                <a:cs typeface="Calibri"/>
              </a:rPr>
              <a:t> in all regions with an increasing gender gap in most regions in recent years</a:t>
            </a:r>
            <a:r>
              <a:rPr lang="en-US" sz="2000" baseline="30000" dirty="0">
                <a:cs typeface="Calibri"/>
              </a:rPr>
              <a:t>4</a:t>
            </a:r>
          </a:p>
          <a:p>
            <a:pPr marL="0" indent="0">
              <a:buNone/>
            </a:pPr>
            <a:endParaRPr lang="en-US" sz="1100" dirty="0">
              <a:cs typeface="Calibri"/>
            </a:endParaRPr>
          </a:p>
          <a:p>
            <a:pPr marL="0" indent="0">
              <a:buNone/>
            </a:pPr>
            <a:r>
              <a:rPr lang="en-US" sz="1100" dirty="0">
                <a:cs typeface="Calibri"/>
              </a:rPr>
              <a:t>Sources: </a:t>
            </a:r>
          </a:p>
          <a:p>
            <a:r>
              <a:rPr lang="en-US" sz="1100" dirty="0">
                <a:cs typeface="Calibri"/>
              </a:rPr>
              <a:t>1 FAO, IFAD, UNICEF, WFP and WHO. 2024. The State of Food Security and Nutrition in the World 2024.</a:t>
            </a:r>
          </a:p>
          <a:p>
            <a:r>
              <a:rPr lang="en-US" sz="1100" dirty="0">
                <a:highlight>
                  <a:srgbClr val="FFFFFF"/>
                </a:highlight>
                <a:cs typeface="Calibri"/>
              </a:rPr>
              <a:t>2 UNICEF, WFP, Standing Together for Nutrition (ST4N), Micronutrient Forum (MNF). Global resilience report: Safeguarding the nutrition of vulnerable children, women, families and communities in the context of </a:t>
            </a:r>
            <a:r>
              <a:rPr lang="en-US" sz="1100" dirty="0" err="1">
                <a:highlight>
                  <a:srgbClr val="FFFFFF"/>
                </a:highlight>
                <a:cs typeface="Calibri"/>
              </a:rPr>
              <a:t>polycrisis</a:t>
            </a:r>
            <a:r>
              <a:rPr lang="en-US" sz="1100" dirty="0">
                <a:highlight>
                  <a:srgbClr val="FFFFFF"/>
                </a:highlight>
                <a:cs typeface="Calibri"/>
              </a:rPr>
              <a:t>. 2024. </a:t>
            </a:r>
            <a:endParaRPr lang="en-US" sz="1100" dirty="0">
              <a:cs typeface="Calibri"/>
            </a:endParaRPr>
          </a:p>
          <a:p>
            <a:r>
              <a:rPr lang="en-US" sz="1100" dirty="0">
                <a:cs typeface="Calibri"/>
              </a:rPr>
              <a:t>3 WHO. Malnutrition. </a:t>
            </a:r>
            <a:r>
              <a:rPr lang="en-US" sz="1100" dirty="0">
                <a:ea typeface="+mn-lt"/>
                <a:cs typeface="+mn-lt"/>
                <a:hlinkClick r:id="rId2"/>
              </a:rPr>
              <a:t>https://www.who.int/news-room/fact-sheets/detail/malnutrition</a:t>
            </a:r>
            <a:r>
              <a:rPr lang="en-US" sz="1100" dirty="0">
                <a:ea typeface="+mn-lt"/>
                <a:cs typeface="+mn-lt"/>
              </a:rPr>
              <a:t> </a:t>
            </a:r>
            <a:endParaRPr lang="en-US" sz="1100" dirty="0">
              <a:cs typeface="Calibri"/>
            </a:endParaRPr>
          </a:p>
          <a:p>
            <a:r>
              <a:rPr lang="en-US" sz="1100" dirty="0">
                <a:cs typeface="Calibri"/>
              </a:rPr>
              <a:t>4 FAO, IFAD, UNICEF, WFP and WHO. 2022. The State of Food Security and Nutrition in the World 2022.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607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72E8B-6099-C9DB-DBE2-B67579031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9581"/>
          </a:xfrm>
        </p:spPr>
        <p:txBody>
          <a:bodyPr>
            <a:normAutofit/>
          </a:bodyPr>
          <a:lstStyle/>
          <a:p>
            <a:r>
              <a:rPr lang="en-US" sz="3600" b="1">
                <a:latin typeface="+mn-lt"/>
                <a:cs typeface="Calibri"/>
              </a:rPr>
              <a:t>Sources for Nutrition Data</a:t>
            </a:r>
            <a:endParaRPr lang="en-US" sz="3600" b="1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BFE25-02EF-7FA0-2DA0-8C683B2AD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6352"/>
            <a:ext cx="10515600" cy="409298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dirty="0">
                <a:cs typeface="Calibri"/>
              </a:rPr>
              <a:t>Global Nutrition Targets Tracking Tool. WHO. </a:t>
            </a:r>
            <a:r>
              <a:rPr lang="en-US" sz="1800" dirty="0">
                <a:cs typeface="Calibri"/>
                <a:hlinkClick r:id="rId2"/>
              </a:rPr>
              <a:t>https://www.who.int/data/nutrition/tracking-tool</a:t>
            </a:r>
            <a:r>
              <a:rPr lang="en-US" sz="1800" dirty="0">
                <a:cs typeface="Calibri"/>
              </a:rPr>
              <a:t> 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cs typeface="Calibri"/>
              </a:rPr>
              <a:t>&gt;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Global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 and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country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 level tracking tool, policy briefs and infographics on WHA nutrition targets </a:t>
            </a:r>
          </a:p>
          <a:p>
            <a:r>
              <a:rPr lang="en-US" sz="1800" dirty="0">
                <a:effectLst/>
                <a:ea typeface="Times New Roman" panose="02020603050405020304" pitchFamily="18" charset="0"/>
                <a:cs typeface="Calibri"/>
              </a:rPr>
              <a:t>The State of Food Security and Nutrition in the World </a:t>
            </a:r>
            <a:r>
              <a:rPr lang="en-US" sz="1800" dirty="0">
                <a:ea typeface="Times New Roman" panose="02020603050405020304" pitchFamily="18" charset="0"/>
                <a:cs typeface="Calibri"/>
              </a:rPr>
              <a:t>2024</a:t>
            </a:r>
            <a:r>
              <a:rPr lang="en-US" sz="1800" dirty="0">
                <a:effectLst/>
                <a:ea typeface="Times New Roman" panose="02020603050405020304" pitchFamily="18" charset="0"/>
                <a:cs typeface="Calibri"/>
              </a:rPr>
              <a:t>. </a:t>
            </a:r>
            <a:r>
              <a:rPr lang="en-US" sz="1800" dirty="0">
                <a:effectLst/>
                <a:ea typeface="Times New Roman" panose="02020603050405020304" pitchFamily="18" charset="0"/>
                <a:cs typeface="Segoe UI"/>
              </a:rPr>
              <a:t>FAO, IFAD, UNICEF, WFP and WHO. </a:t>
            </a:r>
            <a:r>
              <a:rPr lang="en-US" sz="1800" dirty="0">
                <a:ea typeface="Times New Roman" panose="02020603050405020304" pitchFamily="18" charset="0"/>
                <a:cs typeface="Segoe UI"/>
              </a:rPr>
              <a:t>2024</a:t>
            </a:r>
            <a:r>
              <a:rPr lang="en-US" sz="1800" dirty="0">
                <a:effectLst/>
                <a:ea typeface="Times New Roman" panose="02020603050405020304" pitchFamily="18" charset="0"/>
                <a:cs typeface="Segoe UI"/>
              </a:rPr>
              <a:t>.</a:t>
            </a:r>
            <a:r>
              <a:rPr lang="en-US" sz="1800" dirty="0">
                <a:ea typeface="Times New Roman" panose="02020603050405020304" pitchFamily="18" charset="0"/>
                <a:cs typeface="Calibri"/>
              </a:rPr>
              <a:t> </a:t>
            </a:r>
            <a:r>
              <a:rPr lang="en-US" sz="1800" dirty="0">
                <a:ea typeface="+mn-lt"/>
                <a:cs typeface="+mn-lt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https://doi.org/10.4060/cd1254en</a:t>
            </a:r>
            <a:r>
              <a:rPr lang="en-US" sz="1800" dirty="0">
                <a:ea typeface="+mn-lt"/>
                <a:cs typeface="Segoe UI"/>
              </a:rPr>
              <a:t> </a:t>
            </a:r>
            <a:r>
              <a:rPr lang="en-US" sz="1800" dirty="0">
                <a:ea typeface="Times New Roman" panose="02020603050405020304" pitchFamily="18" charset="0"/>
                <a:cs typeface="Segoe UI"/>
              </a:rPr>
              <a:t>  </a:t>
            </a:r>
            <a:endParaRPr lang="en-US" sz="1800" dirty="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cs typeface="Calibri"/>
              </a:rPr>
              <a:t>&gt;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Global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 and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regional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 data on food security and nutrition</a:t>
            </a:r>
          </a:p>
          <a:p>
            <a:r>
              <a:rPr lang="en-US" sz="1800" dirty="0">
                <a:effectLst/>
                <a:ea typeface="Times New Roman" panose="02020603050405020304" pitchFamily="18" charset="0"/>
                <a:cs typeface="Segoe UI"/>
              </a:rPr>
              <a:t>Levels and trends in child malnutrition. UNICEF, WHO, World Bank. Joint Child Malnutrition Estimates. 2023. </a:t>
            </a:r>
            <a:r>
              <a:rPr lang="en-US" sz="1800" dirty="0">
                <a:effectLst/>
                <a:ea typeface="Times New Roman" panose="02020603050405020304" pitchFamily="18" charset="0"/>
                <a:cs typeface="Segoe UI"/>
                <a:hlinkClick r:id="rId4"/>
              </a:rPr>
              <a:t>https://data.unicef.org/resources/jme-report-2023/</a:t>
            </a:r>
            <a:r>
              <a:rPr lang="en-US" sz="1800" dirty="0">
                <a:ea typeface="Times New Roman" panose="02020603050405020304" pitchFamily="18" charset="0"/>
                <a:cs typeface="Segoe UI"/>
              </a:rPr>
              <a:t> </a:t>
            </a:r>
            <a:endParaRPr lang="en-US" sz="1800" dirty="0">
              <a:effectLst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&gt; </a:t>
            </a:r>
            <a:r>
              <a:rPr lang="en-US" sz="1800" b="1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Global</a:t>
            </a:r>
            <a:r>
              <a:rPr lang="en-US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, </a:t>
            </a:r>
            <a:r>
              <a:rPr lang="en-US" sz="1800" b="1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regional</a:t>
            </a:r>
            <a:r>
              <a:rPr lang="en-US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 and </a:t>
            </a:r>
            <a:r>
              <a:rPr lang="en-US" sz="1800" b="1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country</a:t>
            </a:r>
            <a:r>
              <a:rPr lang="en-US" sz="1800" dirty="0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Segoe UI"/>
              </a:rPr>
              <a:t> data: child stunting, wasting and overweight</a:t>
            </a:r>
          </a:p>
          <a:p>
            <a:r>
              <a:rPr lang="en-US" sz="1800" dirty="0">
                <a:cs typeface="Calibri"/>
              </a:rPr>
              <a:t>Demographic and Health Surveys (DHS). </a:t>
            </a:r>
            <a:r>
              <a:rPr lang="en-US" sz="1800" dirty="0">
                <a:cs typeface="Calibri"/>
                <a:hlinkClick r:id="rId5"/>
              </a:rPr>
              <a:t>https://www.dhsprogram.com/</a:t>
            </a:r>
            <a:r>
              <a:rPr lang="en-US" sz="1800" dirty="0">
                <a:cs typeface="Calibri"/>
              </a:rPr>
              <a:t> 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cs typeface="Calibri"/>
              </a:rPr>
              <a:t>&gt; </a:t>
            </a:r>
            <a:r>
              <a:rPr lang="en-US" sz="1800" b="1" dirty="0">
                <a:solidFill>
                  <a:srgbClr val="00B050"/>
                </a:solidFill>
                <a:cs typeface="Calibri"/>
              </a:rPr>
              <a:t>Country </a:t>
            </a:r>
            <a:r>
              <a:rPr lang="en-US" sz="1800" dirty="0">
                <a:solidFill>
                  <a:srgbClr val="00B050"/>
                </a:solidFill>
                <a:cs typeface="Calibri"/>
              </a:rPr>
              <a:t>data on population, health and nutrition (90 countries)</a:t>
            </a:r>
          </a:p>
          <a:p>
            <a:r>
              <a:rPr lang="en-US" sz="1800" dirty="0">
                <a:cs typeface="Calibri"/>
              </a:rPr>
              <a:t>Global Report on Food Crises 2024. FSIN and Global Network Against Food Crises. 2024. </a:t>
            </a:r>
            <a:r>
              <a:rPr lang="en-US" sz="1800" dirty="0">
                <a:cs typeface="Calibri"/>
                <a:hlinkClick r:id="rId6"/>
              </a:rPr>
              <a:t>https://www.fsinplatform.org/grfc2024</a:t>
            </a:r>
            <a:r>
              <a:rPr lang="en-US" sz="1800" dirty="0">
                <a:cs typeface="Calibri"/>
              </a:rPr>
              <a:t>  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rgbClr val="00B050"/>
                </a:solidFill>
                <a:ea typeface="Times New Roman" panose="02020603050405020304" pitchFamily="18" charset="0"/>
                <a:cs typeface="Segoe UI"/>
              </a:rPr>
              <a:t>&gt; Data on acute malnutrition in </a:t>
            </a:r>
            <a:r>
              <a:rPr lang="en-US" sz="1800" b="1" dirty="0">
                <a:solidFill>
                  <a:srgbClr val="00B050"/>
                </a:solidFill>
                <a:ea typeface="Times New Roman" panose="02020603050405020304" pitchFamily="18" charset="0"/>
                <a:cs typeface="Segoe UI"/>
              </a:rPr>
              <a:t>countries with food crisis</a:t>
            </a:r>
          </a:p>
        </p:txBody>
      </p:sp>
    </p:spTree>
    <p:extLst>
      <p:ext uri="{BB962C8B-B14F-4D97-AF65-F5344CB8AC3E}">
        <p14:creationId xmlns:p14="http://schemas.microsoft.com/office/powerpoint/2010/main" val="1533461056"/>
      </p:ext>
    </p:extLst>
  </p:cSld>
  <p:clrMapOvr>
    <a:masterClrMapping/>
  </p:clrMapOvr>
</p:sld>
</file>

<file path=ppt/theme/theme1.xml><?xml version="1.0" encoding="utf-8"?>
<a:theme xmlns:a="http://schemas.openxmlformats.org/drawingml/2006/main" name="Nutrition Dialogues">
  <a:themeElements>
    <a:clrScheme name="Nutrition Dialogues">
      <a:dk1>
        <a:srgbClr val="000000"/>
      </a:dk1>
      <a:lt1>
        <a:srgbClr val="FFFFFF"/>
      </a:lt1>
      <a:dk2>
        <a:srgbClr val="58595B"/>
      </a:dk2>
      <a:lt2>
        <a:srgbClr val="E8E8E8"/>
      </a:lt2>
      <a:accent1>
        <a:srgbClr val="5E85FF"/>
      </a:accent1>
      <a:accent2>
        <a:srgbClr val="19B50E"/>
      </a:accent2>
      <a:accent3>
        <a:srgbClr val="85DA00"/>
      </a:accent3>
      <a:accent4>
        <a:srgbClr val="BCBEC0"/>
      </a:accent4>
      <a:accent5>
        <a:srgbClr val="A02B93"/>
      </a:accent5>
      <a:accent6>
        <a:srgbClr val="4EA72E"/>
      </a:accent6>
      <a:hlink>
        <a:srgbClr val="462A86"/>
      </a:hlink>
      <a:folHlink>
        <a:srgbClr val="EC1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trition Dialogues" id="{D4403267-E7EB-6C4D-A095-297015C622BD}" vid="{BE51C9BC-F880-6A4C-99E9-FEC2540915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0734AB3883D1419910987E6F0001B6" ma:contentTypeVersion="20" ma:contentTypeDescription="Create a new document." ma:contentTypeScope="" ma:versionID="4083ea800039539316983b1ca8d7286a">
  <xsd:schema xmlns:xsd="http://www.w3.org/2001/XMLSchema" xmlns:xs="http://www.w3.org/2001/XMLSchema" xmlns:p="http://schemas.microsoft.com/office/2006/metadata/properties" xmlns:ns1="http://schemas.microsoft.com/sharepoint/v3" xmlns:ns3="d3fe73c4-d5b4-4e8b-b916-d1067890656b" xmlns:ns4="4739fd81-ebf8-4555-b51f-ddb04d4f4daa" targetNamespace="http://schemas.microsoft.com/office/2006/metadata/properties" ma:root="true" ma:fieldsID="ff4a4cdda0754cc6729a8104786ec78b" ns1:_="" ns3:_="" ns4:_="">
    <xsd:import namespace="http://schemas.microsoft.com/sharepoint/v3"/>
    <xsd:import namespace="d3fe73c4-d5b4-4e8b-b916-d1067890656b"/>
    <xsd:import namespace="4739fd81-ebf8-4555-b51f-ddb04d4f4da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1:_ip_UnifiedCompliancePolicyProperties" minOccurs="0"/>
                <xsd:element ref="ns1:_ip_UnifiedCompliancePolicyUIAc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fe73c4-d5b4-4e8b-b916-d106789065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39fd81-ebf8-4555-b51f-ddb04d4f4da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d3fe73c4-d5b4-4e8b-b916-d1067890656b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E008C8-0A67-423E-A96D-0E9E34D510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3fe73c4-d5b4-4e8b-b916-d1067890656b"/>
    <ds:schemaRef ds:uri="4739fd81-ebf8-4555-b51f-ddb04d4f4d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88F7C6-7DFB-4B9A-A2C6-DF382B69C49D}">
  <ds:schemaRefs>
    <ds:schemaRef ds:uri="http://purl.org/dc/elements/1.1/"/>
    <ds:schemaRef ds:uri="http://www.w3.org/XML/1998/namespace"/>
    <ds:schemaRef ds:uri="4739fd81-ebf8-4555-b51f-ddb04d4f4daa"/>
    <ds:schemaRef ds:uri="d3fe73c4-d5b4-4e8b-b916-d1067890656b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40D94E3-59E5-40B6-8C55-BF0F5AD288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</TotalTime>
  <Words>1633</Words>
  <Application>Microsoft Office PowerPoint</Application>
  <PresentationFormat>Widescreen</PresentationFormat>
  <Paragraphs>184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Aptos</vt:lpstr>
      <vt:lpstr>Arial</vt:lpstr>
      <vt:lpstr>Arial,Sans-Serif</vt:lpstr>
      <vt:lpstr>Calibri</vt:lpstr>
      <vt:lpstr>Courier New</vt:lpstr>
      <vt:lpstr>Noto Sans</vt:lpstr>
      <vt:lpstr>Segoe UI</vt:lpstr>
      <vt:lpstr>Times New Roman</vt:lpstr>
      <vt:lpstr>Wingdings</vt:lpstr>
      <vt:lpstr>Nutrition Dialogues</vt:lpstr>
      <vt:lpstr>Dialogue Until All Are Fed </vt:lpstr>
      <vt:lpstr>Our programme this afternoon</vt:lpstr>
      <vt:lpstr>What are the nutrition dialogue?</vt:lpstr>
      <vt:lpstr>How will the dialogue unfold?</vt:lpstr>
      <vt:lpstr>Defining Hunger, Food Insecurity and Malnutrition</vt:lpstr>
      <vt:lpstr>Global context for hunger and nutrition</vt:lpstr>
      <vt:lpstr>The Dialogues Programme is focused on people's nutrition</vt:lpstr>
      <vt:lpstr>What contributes to good nutrition? </vt:lpstr>
      <vt:lpstr>Outcomes from improved nutrition</vt:lpstr>
      <vt:lpstr>Malnutrition</vt:lpstr>
      <vt:lpstr>Impact of malnutrition</vt:lpstr>
      <vt:lpstr>Malnutrition - who is at risk</vt:lpstr>
      <vt:lpstr>Global Nutrition Situation (1)</vt:lpstr>
      <vt:lpstr>Global Nutrition Situation (2)</vt:lpstr>
      <vt:lpstr>Sources for Nutrition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Dialogues</dc:title>
  <dc:creator>Marlen Schuepbach</dc:creator>
  <cp:lastModifiedBy>Anne-Marie Vuignier</cp:lastModifiedBy>
  <cp:revision>290</cp:revision>
  <dcterms:created xsi:type="dcterms:W3CDTF">2024-06-19T09:56:32Z</dcterms:created>
  <dcterms:modified xsi:type="dcterms:W3CDTF">2024-10-14T09:18:33Z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0x010100700734AB3883D1419910987E6F0001B6</vt:lpwstr>
  </property>
  <property fmtid="{D5CDD505-2E9C-101B-9397-08002B2CF9AE}" pid="3" name="MediaServiceImageTags">
    <vt:lpwstr/>
  </property>
  <property fmtid="{D5CDD505-2E9C-101B-9397-08002B2CF9AE}" pid="4" name="Order">
    <vt:r8>715800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