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8" r:id="rId5"/>
    <p:sldId id="259" r:id="rId6"/>
    <p:sldId id="504" r:id="rId7"/>
    <p:sldId id="505" r:id="rId8"/>
    <p:sldId id="506" r:id="rId9"/>
    <p:sldId id="502" r:id="rId10"/>
    <p:sldId id="503" r:id="rId11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BB21C4-5E69-8A52-74A6-156DC2684BF5}" v="3" dt="2024-10-03T10:13:47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4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BC1DD-9DE2-49CB-80C8-768C194CCAD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A6483-D285-404A-90E6-CE2ACE0978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5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05BEE-190C-E863-D30F-8D5CD237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B652-1750-1D73-2E9D-229C4AF4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E32B-5DB4-AFEC-3B60-036D0D9B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7F8531-996A-24B4-9821-DAD8C94A2C1C}"/>
              </a:ext>
            </a:extLst>
          </p:cNvPr>
          <p:cNvSpPr/>
          <p:nvPr userDrawn="1"/>
        </p:nvSpPr>
        <p:spPr>
          <a:xfrm>
            <a:off x="698500" y="4201159"/>
            <a:ext cx="10795000" cy="2108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9763B3-D2E4-D6F6-8B69-D75D3925D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00" y="3942992"/>
            <a:ext cx="4940300" cy="2624534"/>
          </a:xfrm>
          <a:prstGeom prst="rect">
            <a:avLst/>
          </a:prstGeom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DEA8DCD-46FC-8457-E874-E7062060DA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3942992"/>
            <a:ext cx="4940300" cy="26245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B5C1C2-5CB1-9CE0-5CB4-89AB7FC33FED}"/>
              </a:ext>
            </a:extLst>
          </p:cNvPr>
          <p:cNvSpPr/>
          <p:nvPr userDrawn="1"/>
        </p:nvSpPr>
        <p:spPr>
          <a:xfrm>
            <a:off x="698500" y="1834792"/>
            <a:ext cx="10795000" cy="2108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89C5F-08C9-DA96-6F3C-C790B8F45B5B}"/>
              </a:ext>
            </a:extLst>
          </p:cNvPr>
          <p:cNvSpPr/>
          <p:nvPr userDrawn="1"/>
        </p:nvSpPr>
        <p:spPr>
          <a:xfrm>
            <a:off x="698500" y="548641"/>
            <a:ext cx="10795000" cy="10541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9266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of Rectangle 13">
            <a:extLst>
              <a:ext uri="{FF2B5EF4-FFF2-40B4-BE49-F238E27FC236}">
                <a16:creationId xmlns:a16="http://schemas.microsoft.com/office/drawing/2014/main" id="{D46635E6-9DA6-56EE-F351-9C5BED67F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2666998" y="-2666998"/>
            <a:ext cx="6858001" cy="12192000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4DAB8A10-BA45-5E96-A490-0A6A459E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65547" y="5568947"/>
            <a:ext cx="2426453" cy="1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8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EE155B-A7C4-63B6-A4B1-32D4A62AA432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  <p:pic>
        <p:nvPicPr>
          <p:cNvPr id="12" name="Picture 11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8777C773-409B-466C-AE44-B9EA706EF8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5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6FE831-E3F1-2E03-70C3-007213547482}"/>
              </a:ext>
            </a:extLst>
          </p:cNvPr>
          <p:cNvSpPr/>
          <p:nvPr userDrawn="1"/>
        </p:nvSpPr>
        <p:spPr>
          <a:xfrm>
            <a:off x="0" y="-5556"/>
            <a:ext cx="12192000" cy="1696244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34F5E336-1709-D52E-7ECA-87B396506D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8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F75A9-CC8D-64F1-1970-5ED8FB5E869B}"/>
              </a:ext>
            </a:extLst>
          </p:cNvPr>
          <p:cNvSpPr/>
          <p:nvPr userDrawn="1"/>
        </p:nvSpPr>
        <p:spPr>
          <a:xfrm>
            <a:off x="0" y="136525"/>
            <a:ext cx="12192000" cy="68580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B7A08-132B-91A4-B402-CAA35302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E404-9AC2-A96C-C71D-6B87C54FF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A96-E2E3-87CE-E87B-BE60BC9D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B234E6-C46E-4144-B118-06C2B0EC548A}" type="datetimeFigureOut">
              <a:rPr lang="en-CH" smtClean="0"/>
              <a:pPr/>
              <a:t>10/08/2024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F8AD-359B-7892-ECBD-7B2E999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B56D-FC45-B95B-2CF9-7E1AF32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9168D7-A9B2-7245-A742-937972266AAE}" type="slidenum">
              <a:rPr lang="en-CH" smtClean="0"/>
              <a:pPr/>
              <a:t>‹#›</a:t>
            </a:fld>
            <a:endParaRPr lang="en-CH"/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B0D9965-B351-560B-84A5-FD3FD8411C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6627" y="136525"/>
            <a:ext cx="3618833" cy="19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6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4FB5-CA92-57B2-C5B5-F24CFAF6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65D5-23C5-AA73-6B17-4282EFF6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3C35-EC56-FD0C-8CE5-4DC2745C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7DA6-E81E-BC97-0EAC-91D6D08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3491D-73AD-DB7A-1F31-3932DFB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CE35-550F-DCEA-04D7-98E3FE20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91AEB08-E618-2E02-0503-EC76C91F3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67361-A942-BBE5-03D3-511AAF3FF7B2}"/>
              </a:ext>
            </a:extLst>
          </p:cNvPr>
          <p:cNvCxnSpPr/>
          <p:nvPr userDrawn="1"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04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BDC-1487-FC63-ACB9-B3EAB4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26F80-9E0B-C09D-A7B4-5E9BD521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0360-CDF3-AE74-5AF7-7F5505D5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60ED9-51A5-7006-20F4-D1C15C0A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A6AF-E2EE-6E4B-A04F-AC9F43824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941DC-8472-0ABF-9FFA-16F3B58B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8FDC5E-A660-02E4-61B3-776DD89D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2E06A-E52F-1321-02F4-23173601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  <p:pic>
        <p:nvPicPr>
          <p:cNvPr id="10" name="Picture 9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A57D5277-EF10-D163-D67A-F5CA1BCCA2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455064-ADAB-2C89-520B-4848369677C7}"/>
              </a:ext>
            </a:extLst>
          </p:cNvPr>
          <p:cNvCxnSpPr/>
          <p:nvPr userDrawn="1"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66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/>
          <p:nvPr userDrawn="1"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90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06" y="579438"/>
            <a:ext cx="7948613" cy="792159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>
            <a:cxnSpLocks/>
          </p:cNvCxnSpPr>
          <p:nvPr userDrawn="1"/>
        </p:nvCxnSpPr>
        <p:spPr>
          <a:xfrm>
            <a:off x="812906" y="1471827"/>
            <a:ext cx="79486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16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EB9FF-90CF-7665-CE99-843415E1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C7DC3-FFC9-F77C-E837-4224135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93A90-1C2B-88B0-B9D6-256B2049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45379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1969-EE39-5293-D365-31CDC09A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9488-0FC8-740B-CC0A-2B5401EA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C1B8-D1C6-4E11-D6E5-87BB7FB89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6147-0C13-F92D-8905-7B2A57B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969-2775-E8B4-3782-230FA42C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8A2DE-633E-C19A-8898-70C092F3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DA1CAC1-D363-2695-353B-C301767E8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5D44C-01EC-9835-2E31-F0DFF35C7813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23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2B7-D29A-AEA3-7260-92373EF6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BFE3B-2CED-90A0-87BA-F5F4F1656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6CBD-CC88-81F3-1C9B-496726A1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618-CE3A-2BD1-CCA4-A545401D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FE6E7-F4A3-D3AA-E6E2-F823B726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9F15-8049-21C6-7E29-3287BB13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00261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88E9-0737-2173-E981-ADE94002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2F52C-B713-43A0-2C63-56EA9E3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E18D-284D-711A-FFFC-150F1F39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4DB3-AAA1-EA9F-3912-F4A89D5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FD9E-FAE7-C533-0ABE-E035E6FB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72489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A842C-FAAE-4ECC-D13E-D625568EC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285D3-2DF5-12D9-76DE-42B75BEF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DADA-320A-AF2C-E218-7172085F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2371-DD39-4550-1523-79B2225A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DC29B-E3F5-25A1-80FF-1282C426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716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483CF-38E5-C4AF-3DF9-D13BDBE9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AD6E-F34C-8CF7-AA87-B928D80E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8E0DF-2A19-AA5E-B59B-B97DC9E6D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B234E6-C46E-4144-B118-06C2B0EC548A}" type="datetimeFigureOut">
              <a:rPr lang="en-CH" smtClean="0"/>
              <a:t>10/08/2024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41BEC-D061-B1A1-7C11-225B77AE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54-EDAE-9F62-9ED4-E16A28365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168D7-A9B2-7245-A742-937972266AA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2524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62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F8E15-37EA-E48A-B8C3-89F737E0F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4000" i="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i="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Nutrition Dialogues </a:t>
            </a:r>
            <a:br>
              <a:rPr lang="en-GB" sz="4000" i="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i="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Online</a:t>
            </a:r>
            <a:r>
              <a:rPr lang="en-GB" sz="4000" b="1" i="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Children’s Workshop</a:t>
            </a:r>
            <a:br>
              <a:rPr lang="en-GB" sz="4000" i="0" kern="10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i="0" kern="10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CH" sz="4000" i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5C27FF-315F-E9C4-6911-795A03812789}"/>
              </a:ext>
            </a:extLst>
          </p:cNvPr>
          <p:cNvSpPr txBox="1"/>
          <p:nvPr/>
        </p:nvSpPr>
        <p:spPr>
          <a:xfrm>
            <a:off x="4710286" y="3365344"/>
            <a:ext cx="7106065" cy="2454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Objectives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Encourage the active participation of children and young people in a child-friendly conversation to share perceptions, ideas and potential actions to improve </a:t>
            </a: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children’s nutrition in the community. </a:t>
            </a:r>
            <a:endParaRPr lang="en-GB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n-GB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 children and young people to build</a:t>
            </a:r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a shared purpose</a:t>
            </a:r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about what they want to achieve on nutrition in the coming years. </a:t>
            </a:r>
          </a:p>
        </p:txBody>
      </p:sp>
      <p:pic>
        <p:nvPicPr>
          <p:cNvPr id="8" name="Picture 7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CB31BF8E-08C3-D49B-8624-A567DCB90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226" y="3779978"/>
            <a:ext cx="345049" cy="333978"/>
          </a:xfrm>
          <a:prstGeom prst="rect">
            <a:avLst/>
          </a:prstGeom>
        </p:spPr>
      </p:pic>
      <p:pic>
        <p:nvPicPr>
          <p:cNvPr id="9" name="Picture 8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ED989C8C-B1F0-016C-DB44-ADF93A4DC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226" y="5121552"/>
            <a:ext cx="345049" cy="333978"/>
          </a:xfrm>
          <a:prstGeom prst="rect">
            <a:avLst/>
          </a:prstGeom>
        </p:spPr>
      </p:pic>
      <p:pic>
        <p:nvPicPr>
          <p:cNvPr id="4" name="Picture 3" descr="A sign from a rope&#10;&#10;Description automatically generated">
            <a:extLst>
              <a:ext uri="{FF2B5EF4-FFF2-40B4-BE49-F238E27FC236}">
                <a16:creationId xmlns:a16="http://schemas.microsoft.com/office/drawing/2014/main" id="{A471A3DC-2672-A002-A82D-84500C0AD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720" y="1269593"/>
            <a:ext cx="4523461" cy="317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21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D5744A-BDB6-DEA9-F836-5B0F2D573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765" y="2141537"/>
            <a:ext cx="771447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</a:pP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Always share your views in a kind and respectful way.</a:t>
            </a:r>
          </a:p>
          <a:p>
            <a:pPr marL="0" lvl="0" indent="0">
              <a:buNone/>
            </a:pP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Never share views that bully or make others feel bad about themselves.</a:t>
            </a:r>
          </a:p>
          <a:p>
            <a:pPr marL="0" lvl="0" indent="0">
              <a:buNone/>
            </a:pP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not share personal information such as phone numbers and full names.</a:t>
            </a:r>
          </a:p>
          <a:p>
            <a:pPr marL="0" indent="0">
              <a:buNone/>
            </a:pPr>
            <a:r>
              <a:rPr lang="en-GB" sz="2000">
                <a:effectLst/>
                <a:latin typeface="Aptos"/>
                <a:ea typeface="Aptos" panose="020B0004020202020204" pitchFamily="34" charset="0"/>
                <a:cs typeface="Times New Roman"/>
              </a:rPr>
              <a:t>Do not engage</a:t>
            </a:r>
            <a:r>
              <a:rPr lang="en-GB" sz="2000">
                <a:latin typeface="Aptos"/>
                <a:ea typeface="Aptos" panose="020B0004020202020204" pitchFamily="34" charset="0"/>
                <a:cs typeface="Times New Roman"/>
              </a:rPr>
              <a:t> </a:t>
            </a:r>
            <a:r>
              <a:rPr lang="en-GB" sz="2000">
                <a:effectLst/>
                <a:latin typeface="Aptos"/>
                <a:ea typeface="Aptos" panose="020B0004020202020204" pitchFamily="34" charset="0"/>
                <a:cs typeface="Times New Roman"/>
              </a:rPr>
              <a:t>online via private messaging during the Workshop with people you do not know.</a:t>
            </a:r>
          </a:p>
          <a:p>
            <a:pPr marL="0" lvl="0" indent="0">
              <a:buNone/>
            </a:pP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not add people from the webinar as friends on your personal accounts if you do not know them.</a:t>
            </a:r>
          </a:p>
          <a:p>
            <a:pPr marL="0" lvl="0" indent="0">
              <a:buNone/>
            </a:pP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Always report cases of aggressive behaviour, misinformation, or other types of conflict in online chats.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6084BF8-9356-548B-0206-C176F455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b="1" i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Online Safety </a:t>
            </a:r>
            <a:r>
              <a:rPr lang="en-GB" sz="4000" i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GB" sz="4000" b="1" i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ips </a:t>
            </a:r>
            <a:br>
              <a:rPr lang="en-GB" sz="4000" b="1" i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b="1" i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Children and Young </a:t>
            </a:r>
            <a:r>
              <a:rPr lang="en-GB" sz="4000" i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4000" b="1" i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eople</a:t>
            </a:r>
            <a:endParaRPr lang="en-GB" sz="4000" i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C9E52AD4-0768-9550-FD63-68D3ED254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16" y="2141537"/>
            <a:ext cx="345049" cy="333978"/>
          </a:xfrm>
          <a:prstGeom prst="rect">
            <a:avLst/>
          </a:prstGeom>
        </p:spPr>
      </p:pic>
      <p:pic>
        <p:nvPicPr>
          <p:cNvPr id="12" name="Picture 11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23CC4C44-0B45-E573-EDD7-E75EEB880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16" y="2549403"/>
            <a:ext cx="345049" cy="333978"/>
          </a:xfrm>
          <a:prstGeom prst="rect">
            <a:avLst/>
          </a:prstGeom>
        </p:spPr>
      </p:pic>
      <p:pic>
        <p:nvPicPr>
          <p:cNvPr id="13" name="Picture 12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7F31F552-DCCF-D07D-7CA2-84AF9B5CB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00" y="2931244"/>
            <a:ext cx="345049" cy="333978"/>
          </a:xfrm>
          <a:prstGeom prst="rect">
            <a:avLst/>
          </a:prstGeom>
        </p:spPr>
      </p:pic>
      <p:pic>
        <p:nvPicPr>
          <p:cNvPr id="14" name="Picture 13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7F62E620-73FE-5B02-FF01-FD7CC6D21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00" y="3634674"/>
            <a:ext cx="345049" cy="333978"/>
          </a:xfrm>
          <a:prstGeom prst="rect">
            <a:avLst/>
          </a:prstGeom>
        </p:spPr>
      </p:pic>
      <p:pic>
        <p:nvPicPr>
          <p:cNvPr id="15" name="Picture 14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7A912748-F0F0-F192-738D-240F7587E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46" y="4349023"/>
            <a:ext cx="345049" cy="333978"/>
          </a:xfrm>
          <a:prstGeom prst="rect">
            <a:avLst/>
          </a:prstGeom>
        </p:spPr>
      </p:pic>
      <p:pic>
        <p:nvPicPr>
          <p:cNvPr id="16" name="Picture 15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8634F75F-08B5-0243-3471-FDD17DF8F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46" y="5052453"/>
            <a:ext cx="345049" cy="333978"/>
          </a:xfrm>
          <a:prstGeom prst="rect">
            <a:avLst/>
          </a:prstGeom>
        </p:spPr>
      </p:pic>
      <p:pic>
        <p:nvPicPr>
          <p:cNvPr id="3" name="Picture 2" descr="A cellphone with a lock on the screen&#10;&#10;Description automatically generated">
            <a:extLst>
              <a:ext uri="{FF2B5EF4-FFF2-40B4-BE49-F238E27FC236}">
                <a16:creationId xmlns:a16="http://schemas.microsoft.com/office/drawing/2014/main" id="{4AABDF40-856F-7AF4-964E-B24FFCAFA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8990" y="2316458"/>
            <a:ext cx="3118549" cy="309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3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6084BF8-9356-548B-0206-C176F455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4361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4000" i="0" kern="10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i="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i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Introducing Ourselves </a:t>
            </a:r>
            <a:br>
              <a:rPr lang="en-GB" sz="4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4000" i="0" kern="10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CH" sz="4000" i="0"/>
          </a:p>
        </p:txBody>
      </p:sp>
      <p:pic>
        <p:nvPicPr>
          <p:cNvPr id="3" name="Picture 2" descr="A yellow post-it note with paper clips and paperclips&#10;&#10;Description automatically generated">
            <a:extLst>
              <a:ext uri="{FF2B5EF4-FFF2-40B4-BE49-F238E27FC236}">
                <a16:creationId xmlns:a16="http://schemas.microsoft.com/office/drawing/2014/main" id="{3DA86C8E-CB65-1074-23EE-C8E4E53A0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235" y="1868230"/>
            <a:ext cx="5499529" cy="46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1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D5744A-BDB6-DEA9-F836-5B0F2D573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506662"/>
            <a:ext cx="1219199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7200" b="1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do we mean by nutrition?</a:t>
            </a:r>
            <a:endParaRPr lang="en-GB" sz="7200" b="1" kern="100">
              <a:solidFill>
                <a:schemeClr val="accent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6084BF8-9356-548B-0206-C176F455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i="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Online</a:t>
            </a:r>
            <a:r>
              <a:rPr lang="en-GB" sz="4000" b="1" i="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Children’s Workshop</a:t>
            </a:r>
            <a:br>
              <a:rPr lang="en-GB" sz="4000" i="0" kern="10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CH" sz="4000" i="0"/>
          </a:p>
        </p:txBody>
      </p:sp>
    </p:spTree>
    <p:extLst>
      <p:ext uri="{BB962C8B-B14F-4D97-AF65-F5344CB8AC3E}">
        <p14:creationId xmlns:p14="http://schemas.microsoft.com/office/powerpoint/2010/main" val="24451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D5744A-BDB6-DEA9-F836-5B0F2D573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782" y="2125661"/>
            <a:ext cx="4447309" cy="172590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Nutrition </a:t>
            </a: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 the intake of food, considered in relation to the body's dietary needs. Adequate food is vital in keeping people alive. Good nutrition is essential to good health</a:t>
            </a:r>
            <a:r>
              <a:rPr lang="en-GB" sz="2000">
                <a:effectLst/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GB" sz="2000" kern="100">
              <a:solidFill>
                <a:schemeClr val="accent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6084BF8-9356-548B-0206-C176F455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i="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Terms &amp; Facts</a:t>
            </a:r>
            <a:endParaRPr lang="en-CH" sz="4000" i="0">
              <a:latin typeface="Aptos" panose="020B0004020202020204" pitchFamily="34" charset="0"/>
            </a:endParaRP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2B75663B-0269-69B5-9B4E-D876DE53802C}"/>
              </a:ext>
            </a:extLst>
          </p:cNvPr>
          <p:cNvSpPr txBox="1">
            <a:spLocks/>
          </p:cNvSpPr>
          <p:nvPr/>
        </p:nvSpPr>
        <p:spPr>
          <a:xfrm>
            <a:off x="909782" y="4519177"/>
            <a:ext cx="4447309" cy="18262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20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Malnutrition </a:t>
            </a: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when children and young people do not have the right amount of energy and/or nutrients due to poor diet or poor care (e.g. sickness, diarrhoea, lack nutritious foods, and proper care).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72789D1-2F85-5B6A-90D9-2E6554E12C31}"/>
              </a:ext>
            </a:extLst>
          </p:cNvPr>
          <p:cNvSpPr txBox="1">
            <a:spLocks/>
          </p:cNvSpPr>
          <p:nvPr/>
        </p:nvSpPr>
        <p:spPr>
          <a:xfrm>
            <a:off x="6682509" y="2125661"/>
            <a:ext cx="3629891" cy="14326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20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 percent </a:t>
            </a: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 our planet’s population do not have consistent access to nutritious, safe, and sufficient food. 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9C0ACF0E-B075-4024-1E5F-C277E35A0614}"/>
              </a:ext>
            </a:extLst>
          </p:cNvPr>
          <p:cNvSpPr txBox="1">
            <a:spLocks/>
          </p:cNvSpPr>
          <p:nvPr/>
        </p:nvSpPr>
        <p:spPr>
          <a:xfrm>
            <a:off x="6682509" y="4450915"/>
            <a:ext cx="3629891" cy="14326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20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 percent </a:t>
            </a:r>
            <a:r>
              <a:rPr lang="en-GB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 children under five years of age are too short for their age, 7 percent are too thin, and 6 percent are overweight</a:t>
            </a:r>
            <a:r>
              <a:rPr lang="en-GB" sz="20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0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423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99D5AA9-5B27-1646-AA2B-04FDA6E4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IE" sz="3200" i="0"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What is</a:t>
            </a:r>
            <a:r>
              <a:rPr lang="nb-NO" sz="3200" i="0">
                <a:effectLst/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 </a:t>
            </a:r>
            <a:r>
              <a:rPr lang="nb-NO" sz="3200" i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your</a:t>
            </a:r>
            <a:r>
              <a:rPr lang="nb-NO" sz="3200" i="0">
                <a:effectLst/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 understanding of </a:t>
            </a:r>
            <a:r>
              <a:rPr lang="nb-NO" sz="3200" i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good</a:t>
            </a:r>
            <a:r>
              <a:rPr lang="nb-NO" sz="3200" i="0">
                <a:effectLst/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 </a:t>
            </a:r>
            <a:r>
              <a:rPr lang="nb-NO" sz="3200" i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nourishment</a:t>
            </a:r>
            <a:r>
              <a:rPr lang="nb-NO" sz="3200" i="0">
                <a:effectLst/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?</a:t>
            </a:r>
            <a:endParaRPr lang="en-CH" sz="3200" i="0">
              <a:latin typeface="Aptos" panose="020B0004020202020204" pitchFamily="34" charset="0"/>
            </a:endParaRPr>
          </a:p>
        </p:txBody>
      </p:sp>
      <p:pic>
        <p:nvPicPr>
          <p:cNvPr id="24" name="Picture 23" descr="A burger and fries on a plate&#10;&#10;Description automatically generated">
            <a:extLst>
              <a:ext uri="{FF2B5EF4-FFF2-40B4-BE49-F238E27FC236}">
                <a16:creationId xmlns:a16="http://schemas.microsoft.com/office/drawing/2014/main" id="{8236142E-0AC5-D21A-4606-B0CFEFAFD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7"/>
          <a:stretch/>
        </p:blipFill>
        <p:spPr>
          <a:xfrm>
            <a:off x="4213129" y="4263966"/>
            <a:ext cx="3188618" cy="2336800"/>
          </a:xfrm>
          <a:prstGeom prst="rect">
            <a:avLst/>
          </a:prstGeom>
        </p:spPr>
      </p:pic>
      <p:pic>
        <p:nvPicPr>
          <p:cNvPr id="30" name="Picture 29" descr="A person and a child doing yoga&#10;&#10;Description automatically generated">
            <a:extLst>
              <a:ext uri="{FF2B5EF4-FFF2-40B4-BE49-F238E27FC236}">
                <a16:creationId xmlns:a16="http://schemas.microsoft.com/office/drawing/2014/main" id="{BCDE80DA-A25B-1EC3-7834-2E2A5746CB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05" t="5694" r="12859" b="7922"/>
          <a:stretch/>
        </p:blipFill>
        <p:spPr>
          <a:xfrm>
            <a:off x="7751172" y="4263966"/>
            <a:ext cx="3188618" cy="2336800"/>
          </a:xfrm>
          <a:prstGeom prst="rect">
            <a:avLst/>
          </a:prstGeom>
        </p:spPr>
      </p:pic>
      <p:pic>
        <p:nvPicPr>
          <p:cNvPr id="32" name="Picture 31" descr="A person and child in the kitchen&#10;&#10;Description automatically generated">
            <a:extLst>
              <a:ext uri="{FF2B5EF4-FFF2-40B4-BE49-F238E27FC236}">
                <a16:creationId xmlns:a16="http://schemas.microsoft.com/office/drawing/2014/main" id="{6E5CC533-7549-9AC8-B186-BAD7EBBDBE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75" t="9208" r="7493" b="7706"/>
          <a:stretch/>
        </p:blipFill>
        <p:spPr>
          <a:xfrm>
            <a:off x="683485" y="1828800"/>
            <a:ext cx="3180219" cy="2336800"/>
          </a:xfrm>
          <a:prstGeom prst="rect">
            <a:avLst/>
          </a:prstGeom>
        </p:spPr>
      </p:pic>
      <p:pic>
        <p:nvPicPr>
          <p:cNvPr id="34" name="Picture 33" descr="A young child holding a glass of milk&#10;&#10;Description automatically generated">
            <a:extLst>
              <a:ext uri="{FF2B5EF4-FFF2-40B4-BE49-F238E27FC236}">
                <a16:creationId xmlns:a16="http://schemas.microsoft.com/office/drawing/2014/main" id="{B26EF32E-2CB2-968F-CA4A-5DE43BF9E5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031" t="6968" b="3789"/>
          <a:stretch/>
        </p:blipFill>
        <p:spPr>
          <a:xfrm>
            <a:off x="683486" y="4264800"/>
            <a:ext cx="3180218" cy="2336800"/>
          </a:xfrm>
          <a:prstGeom prst="rect">
            <a:avLst/>
          </a:prstGeom>
        </p:spPr>
      </p:pic>
      <p:pic>
        <p:nvPicPr>
          <p:cNvPr id="7" name="Picture 6" descr="A group of bowls of food&#10;&#10;Description automatically generated">
            <a:extLst>
              <a:ext uri="{FF2B5EF4-FFF2-40B4-BE49-F238E27FC236}">
                <a16:creationId xmlns:a16="http://schemas.microsoft.com/office/drawing/2014/main" id="{56C46A89-8C80-9489-274D-AB61EA116A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70" t="11806" r="11720" b="10706"/>
          <a:stretch/>
        </p:blipFill>
        <p:spPr>
          <a:xfrm>
            <a:off x="7751172" y="1808927"/>
            <a:ext cx="3188618" cy="2336800"/>
          </a:xfrm>
          <a:prstGeom prst="rect">
            <a:avLst/>
          </a:prstGeom>
        </p:spPr>
      </p:pic>
      <p:pic>
        <p:nvPicPr>
          <p:cNvPr id="28" name="Picture 27" descr="A child with a stethoscope on his shirt&#10;&#10;Description automatically generated">
            <a:extLst>
              <a:ext uri="{FF2B5EF4-FFF2-40B4-BE49-F238E27FC236}">
                <a16:creationId xmlns:a16="http://schemas.microsoft.com/office/drawing/2014/main" id="{DA201EB3-B714-A43F-0661-80513D7348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485" r="5794" b="11212"/>
          <a:stretch/>
        </p:blipFill>
        <p:spPr>
          <a:xfrm>
            <a:off x="4213129" y="1808927"/>
            <a:ext cx="3188618" cy="2336800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43559C39-DD86-0ABA-C2BA-9AA6B26D9780}"/>
              </a:ext>
            </a:extLst>
          </p:cNvPr>
          <p:cNvSpPr/>
          <p:nvPr/>
        </p:nvSpPr>
        <p:spPr>
          <a:xfrm>
            <a:off x="748145" y="1847271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6DBD019-7B0E-C472-0746-529E9FE624BC}"/>
              </a:ext>
            </a:extLst>
          </p:cNvPr>
          <p:cNvSpPr/>
          <p:nvPr/>
        </p:nvSpPr>
        <p:spPr>
          <a:xfrm>
            <a:off x="4190593" y="1808927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5957F35-01DF-B858-0EF0-757CC5BB4DA7}"/>
              </a:ext>
            </a:extLst>
          </p:cNvPr>
          <p:cNvSpPr/>
          <p:nvPr/>
        </p:nvSpPr>
        <p:spPr>
          <a:xfrm>
            <a:off x="7750899" y="1827398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181F7B2-0F0E-D38C-4D9C-3F3B395C7DA9}"/>
              </a:ext>
            </a:extLst>
          </p:cNvPr>
          <p:cNvSpPr/>
          <p:nvPr/>
        </p:nvSpPr>
        <p:spPr>
          <a:xfrm>
            <a:off x="683485" y="4272769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0F5B6FD-384C-A434-F969-F31F14C24091}"/>
              </a:ext>
            </a:extLst>
          </p:cNvPr>
          <p:cNvSpPr/>
          <p:nvPr/>
        </p:nvSpPr>
        <p:spPr>
          <a:xfrm>
            <a:off x="900545" y="1999671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B93EC70-E8DF-2BE7-42F3-53656BBC0F14}"/>
              </a:ext>
            </a:extLst>
          </p:cNvPr>
          <p:cNvSpPr/>
          <p:nvPr/>
        </p:nvSpPr>
        <p:spPr>
          <a:xfrm>
            <a:off x="4217484" y="4294910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82BC877-349C-E8F4-CA3B-A1C5A4E340BE}"/>
              </a:ext>
            </a:extLst>
          </p:cNvPr>
          <p:cNvSpPr/>
          <p:nvPr/>
        </p:nvSpPr>
        <p:spPr>
          <a:xfrm>
            <a:off x="7727406" y="4306550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38791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agram of a problem&#10;&#10;Description automatically generated">
            <a:extLst>
              <a:ext uri="{FF2B5EF4-FFF2-40B4-BE49-F238E27FC236}">
                <a16:creationId xmlns:a16="http://schemas.microsoft.com/office/drawing/2014/main" id="{7A33D25B-0D8C-DB76-40E6-87D9B99FE4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4"/>
          <a:stretch/>
        </p:blipFill>
        <p:spPr>
          <a:xfrm>
            <a:off x="1945341" y="1690688"/>
            <a:ext cx="7278220" cy="506197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99D5AA9-5B27-1646-AA2B-04FDA6E4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i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Your ideas to improve nourishment</a:t>
            </a:r>
            <a:endParaRPr lang="en-CH" sz="4000" i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339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utrition Dialogues">
      <a:dk1>
        <a:srgbClr val="000000"/>
      </a:dk1>
      <a:lt1>
        <a:srgbClr val="FFFFFF"/>
      </a:lt1>
      <a:dk2>
        <a:srgbClr val="58595B"/>
      </a:dk2>
      <a:lt2>
        <a:srgbClr val="E8E8E8"/>
      </a:lt2>
      <a:accent1>
        <a:srgbClr val="5E85FF"/>
      </a:accent1>
      <a:accent2>
        <a:srgbClr val="19B50E"/>
      </a:accent2>
      <a:accent3>
        <a:srgbClr val="85DA00"/>
      </a:accent3>
      <a:accent4>
        <a:srgbClr val="BCBEC0"/>
      </a:accent4>
      <a:accent5>
        <a:srgbClr val="A02B93"/>
      </a:accent5>
      <a:accent6>
        <a:srgbClr val="4EA72E"/>
      </a:accent6>
      <a:hlink>
        <a:srgbClr val="462A86"/>
      </a:hlink>
      <a:folHlink>
        <a:srgbClr val="EC1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bcd6bc1-6fc9-4cbe-a41d-f4cdee16e819" xsi:nil="true"/>
    <lcf76f155ced4ddcb4097134ff3c332f xmlns="7416deed-f342-461f-9097-c185056f57d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9CA47C536BED43AE868409B649483A" ma:contentTypeVersion="12" ma:contentTypeDescription="Create a new document." ma:contentTypeScope="" ma:versionID="af2bcd5060de2626ed65a777cbcff947">
  <xsd:schema xmlns:xsd="http://www.w3.org/2001/XMLSchema" xmlns:xs="http://www.w3.org/2001/XMLSchema" xmlns:p="http://schemas.microsoft.com/office/2006/metadata/properties" xmlns:ns2="7416deed-f342-461f-9097-c185056f57df" xmlns:ns3="9bcd6bc1-6fc9-4cbe-a41d-f4cdee16e819" targetNamespace="http://schemas.microsoft.com/office/2006/metadata/properties" ma:root="true" ma:fieldsID="9930f11859646f0015f57276df2f10dc" ns2:_="" ns3:_="">
    <xsd:import namespace="7416deed-f342-461f-9097-c185056f57df"/>
    <xsd:import namespace="9bcd6bc1-6fc9-4cbe-a41d-f4cdee16e8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16deed-f342-461f-9097-c185056f57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4551d4e0-ab82-431b-b8c1-f2fa546798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cd6bc1-6fc9-4cbe-a41d-f4cdee16e81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271f095-6249-492a-a2dc-c2a4d3165a7c}" ma:internalName="TaxCatchAll" ma:showField="CatchAllData" ma:web="9bcd6bc1-6fc9-4cbe-a41d-f4cdee16e8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2AAA65-C06D-40AA-98DE-A5A14E83C63D}">
  <ds:schemaRefs>
    <ds:schemaRef ds:uri="17e3a673-175c-47fe-aa87-9e1105668749"/>
    <ds:schemaRef ds:uri="7416deed-f342-461f-9097-c185056f57df"/>
    <ds:schemaRef ds:uri="9bcd6bc1-6fc9-4cbe-a41d-f4cdee16e819"/>
    <ds:schemaRef ds:uri="bf5301cf-ea5e-4d7c-89ac-3633382f86d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47CEBB5-EE7F-4538-BA4E-11B0C71841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6FA9BE-4AB6-4100-A9DA-2C1895463C9E}">
  <ds:schemaRefs>
    <ds:schemaRef ds:uri="7416deed-f342-461f-9097-c185056f57df"/>
    <ds:schemaRef ds:uri="9bcd6bc1-6fc9-4cbe-a41d-f4cdee16e81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ADLaM Display</vt:lpstr>
      <vt:lpstr>Aptos</vt:lpstr>
      <vt:lpstr>Arial</vt:lpstr>
      <vt:lpstr>Lato</vt:lpstr>
      <vt:lpstr>Office Theme</vt:lpstr>
      <vt:lpstr> Nutrition Dialogues  Online Children’s Workshop  </vt:lpstr>
      <vt:lpstr>Online Safety Tips  for Children and Young People</vt:lpstr>
      <vt:lpstr>  Introducing Ourselves   </vt:lpstr>
      <vt:lpstr>Online Children’s Workshop </vt:lpstr>
      <vt:lpstr>Key Terms &amp; Facts</vt:lpstr>
      <vt:lpstr>What is your understanding of good nourishment?</vt:lpstr>
      <vt:lpstr>Your ideas to improve nourishment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Maryen</dc:creator>
  <cp:lastModifiedBy>Arne O’Donoghue</cp:lastModifiedBy>
  <cp:revision>2</cp:revision>
  <dcterms:created xsi:type="dcterms:W3CDTF">2024-07-26T16:56:01Z</dcterms:created>
  <dcterms:modified xsi:type="dcterms:W3CDTF">2024-10-08T10:47:30Z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0x0101000B9CA47C536BED43AE868409B649483A</vt:lpwstr>
  </property>
  <property fmtid="{D5CDD505-2E9C-101B-9397-08002B2CF9AE}" pid="3" name="MediaServiceImageTags">
    <vt:lpwstr/>
  </property>
</Properties>
</file>