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0" r:id="rId4"/>
  </p:sldMasterIdLst>
  <p:notesMasterIdLst>
    <p:notesMasterId r:id="rId13"/>
  </p:notesMasterIdLst>
  <p:sldIdLst>
    <p:sldId id="256" r:id="rId5"/>
    <p:sldId id="265" r:id="rId6"/>
    <p:sldId id="257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A43F"/>
    <a:srgbClr val="B15E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78"/>
    <p:restoredTop sz="94643"/>
  </p:normalViewPr>
  <p:slideViewPr>
    <p:cSldViewPr snapToGrid="0" snapToObjects="1">
      <p:cViewPr varScale="1">
        <p:scale>
          <a:sx n="65" d="100"/>
          <a:sy n="65" d="100"/>
        </p:scale>
        <p:origin x="4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55B96-72A6-B04D-8782-1D5CF7A78539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4596B-7817-AE40-978F-1D1BF9248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1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16,127 Parcels were given between April / June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4596B-7817-AE40-978F-1D1BF92488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41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076D9D29-59B2-DD4C-8CB5-AC156F34E263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9FA763C-2943-AE47-9CB5-B9B95271E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1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7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3810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809344"/>
            <a:ext cx="12192000" cy="28599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8037" y="4038684"/>
            <a:ext cx="7509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rial" charset="0"/>
                <a:ea typeface="Arial" charset="0"/>
                <a:cs typeface="Arial" charset="0"/>
              </a:rPr>
              <a:t>Our efforts to help alleviate hunger in Geneva</a:t>
            </a:r>
            <a:endParaRPr lang="en-US" sz="4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4974" y="5619344"/>
            <a:ext cx="3757311" cy="94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9601200" cy="949036"/>
          </a:xfrm>
        </p:spPr>
        <p:txBody>
          <a:bodyPr/>
          <a:lstStyle/>
          <a:p>
            <a:r>
              <a:rPr lang="en-US" smtClean="0">
                <a:latin typeface="Arial" charset="0"/>
                <a:ea typeface="Arial" charset="0"/>
                <a:cs typeface="Arial" charset="0"/>
              </a:rPr>
              <a:t>Geneva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45673"/>
            <a:ext cx="9601200" cy="4121727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</a:pP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2020: 2,8 million 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meals distributed</a:t>
            </a:r>
          </a:p>
          <a:p>
            <a:pPr>
              <a:buFont typeface="Arial" charset="0"/>
              <a:buChar char="•"/>
            </a:pP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2021: 12 000 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people</a:t>
            </a: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 profited from food distribution</a:t>
            </a:r>
            <a:endParaRPr lang="en-US" sz="26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2022: distribution of 3,5 millions 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meals</a:t>
            </a:r>
          </a:p>
          <a:p>
            <a:pPr>
              <a:buFont typeface="Arial" charset="0"/>
              <a:buChar char="•"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2022: more than 14 </a:t>
            </a: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000 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people profited from food distribution</a:t>
            </a:r>
          </a:p>
          <a:p>
            <a:pPr marL="0" indent="0">
              <a:buNone/>
            </a:pPr>
            <a:r>
              <a:rPr lang="mr-IN" sz="2600" dirty="0" smtClean="0">
                <a:latin typeface="Arial" charset="0"/>
                <a:ea typeface="Arial" charset="0"/>
                <a:cs typeface="Arial" charset="0"/>
              </a:rPr>
              <a:t>…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so </a:t>
            </a: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the numbers are rising</a:t>
            </a:r>
            <a:endParaRPr lang="en-US" sz="26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February 2023: more than 23 </a:t>
            </a: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000 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shopping bags with basic needs distributed</a:t>
            </a:r>
          </a:p>
          <a:p>
            <a:pPr>
              <a:buFont typeface="Arial" charset="0"/>
              <a:buChar char="•"/>
            </a:pPr>
            <a:endParaRPr lang="en-US" sz="26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1700" dirty="0" smtClean="0">
                <a:latin typeface="Arial" charset="0"/>
                <a:ea typeface="Arial" charset="0"/>
                <a:cs typeface="Arial" charset="0"/>
              </a:rPr>
              <a:t>Source: </a:t>
            </a:r>
            <a:r>
              <a:rPr lang="en-US" sz="1700" i="1" dirty="0" smtClean="0">
                <a:latin typeface="Arial" charset="0"/>
                <a:ea typeface="Arial" charset="0"/>
                <a:cs typeface="Arial" charset="0"/>
              </a:rPr>
              <a:t>https</a:t>
            </a:r>
            <a:r>
              <a:rPr lang="en-US" sz="1700" i="1" dirty="0">
                <a:latin typeface="Arial" charset="0"/>
                <a:ea typeface="Arial" charset="0"/>
                <a:cs typeface="Arial" charset="0"/>
              </a:rPr>
              <a:t>://</a:t>
            </a:r>
            <a:r>
              <a:rPr lang="en-US" sz="1700" i="1" dirty="0" err="1">
                <a:latin typeface="Arial" charset="0"/>
                <a:ea typeface="Arial" charset="0"/>
                <a:cs typeface="Arial" charset="0"/>
              </a:rPr>
              <a:t>ssp-vpod.ch</a:t>
            </a:r>
            <a:r>
              <a:rPr lang="en-US" sz="1700" i="1" dirty="0">
                <a:latin typeface="Arial" charset="0"/>
                <a:ea typeface="Arial" charset="0"/>
                <a:cs typeface="Arial" charset="0"/>
              </a:rPr>
              <a:t>/nous-</a:t>
            </a:r>
            <a:r>
              <a:rPr lang="en-US" sz="1700" i="1" dirty="0" err="1">
                <a:latin typeface="Arial" charset="0"/>
                <a:ea typeface="Arial" charset="0"/>
                <a:cs typeface="Arial" charset="0"/>
              </a:rPr>
              <a:t>rejoindre</a:t>
            </a:r>
            <a:r>
              <a:rPr lang="en-US" sz="1700" i="1" dirty="0">
                <a:latin typeface="Arial" charset="0"/>
                <a:ea typeface="Arial" charset="0"/>
                <a:cs typeface="Arial" charset="0"/>
              </a:rPr>
              <a:t>/adhesion/service/journal-services-publics/la-</a:t>
            </a:r>
            <a:r>
              <a:rPr lang="en-US" sz="1700" i="1" dirty="0" err="1">
                <a:latin typeface="Arial" charset="0"/>
                <a:ea typeface="Arial" charset="0"/>
                <a:cs typeface="Arial" charset="0"/>
              </a:rPr>
              <a:t>suisse</a:t>
            </a:r>
            <a:r>
              <a:rPr lang="en-US" sz="1700" i="1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lang="en-US" sz="1700" i="1" dirty="0" err="1">
                <a:latin typeface="Arial" charset="0"/>
                <a:ea typeface="Arial" charset="0"/>
                <a:cs typeface="Arial" charset="0"/>
              </a:rPr>
              <a:t>existe</a:t>
            </a:r>
            <a:r>
              <a:rPr lang="en-US" sz="1700" i="1" dirty="0">
                <a:latin typeface="Arial" charset="0"/>
                <a:ea typeface="Arial" charset="0"/>
                <a:cs typeface="Arial" charset="0"/>
              </a:rPr>
              <a:t>-par-jean-</a:t>
            </a:r>
            <a:r>
              <a:rPr lang="en-US" sz="1700" i="1" dirty="0" err="1">
                <a:latin typeface="Arial" charset="0"/>
                <a:ea typeface="Arial" charset="0"/>
                <a:cs typeface="Arial" charset="0"/>
              </a:rPr>
              <a:t>ziegler</a:t>
            </a:r>
            <a:r>
              <a:rPr lang="en-US" sz="1700" i="1" dirty="0">
                <a:latin typeface="Arial" charset="0"/>
                <a:ea typeface="Arial" charset="0"/>
                <a:cs typeface="Arial" charset="0"/>
              </a:rPr>
              <a:t>/la-</a:t>
            </a:r>
            <a:r>
              <a:rPr lang="en-US" sz="1700" i="1" dirty="0" err="1">
                <a:latin typeface="Arial" charset="0"/>
                <a:ea typeface="Arial" charset="0"/>
                <a:cs typeface="Arial" charset="0"/>
              </a:rPr>
              <a:t>faim</a:t>
            </a:r>
            <a:r>
              <a:rPr lang="en-US" sz="1700" i="1" dirty="0">
                <a:latin typeface="Arial" charset="0"/>
                <a:ea typeface="Arial" charset="0"/>
                <a:cs typeface="Arial" charset="0"/>
              </a:rPr>
              <a:t>-a-</a:t>
            </a:r>
            <a:r>
              <a:rPr lang="en-US" sz="1700" i="1" dirty="0" err="1">
                <a:latin typeface="Arial" charset="0"/>
                <a:ea typeface="Arial" charset="0"/>
                <a:cs typeface="Arial" charset="0"/>
              </a:rPr>
              <a:t>geneve</a:t>
            </a:r>
            <a:r>
              <a:rPr lang="en-US" sz="1700" i="1" dirty="0">
                <a:latin typeface="Arial" charset="0"/>
                <a:ea typeface="Arial" charset="0"/>
                <a:cs typeface="Arial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49395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refour-Rue &amp; Coulou - Organisme de prévention et d'action social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0874" y="429492"/>
            <a:ext cx="4533826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609600" y="429491"/>
            <a:ext cx="648392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Arial" charset="0"/>
                <a:ea typeface="Arial" charset="0"/>
                <a:cs typeface="Arial" charset="0"/>
              </a:rPr>
              <a:t>Carrefour-Rue &amp;</a:t>
            </a:r>
            <a:br>
              <a:rPr lang="en-US" sz="3600" b="1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3600" b="1" dirty="0" smtClean="0"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n-US" sz="3600" b="1" dirty="0" err="1" smtClean="0">
                <a:latin typeface="Arial" charset="0"/>
                <a:ea typeface="Arial" charset="0"/>
                <a:cs typeface="Arial" charset="0"/>
              </a:rPr>
              <a:t>Coulou</a:t>
            </a:r>
            <a:endParaRPr lang="en-US" sz="3600" b="1" dirty="0" smtClean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Wingdings" charset="2"/>
              <a:buChar char="Ø"/>
            </a:pPr>
            <a:endParaRPr lang="en-US" sz="2800" dirty="0" smtClean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Tx/>
              <a:buChar char="-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support for people in social difficulties or in situations of inadequate housing / homelessness</a:t>
            </a:r>
            <a:br>
              <a:rPr lang="en-US" sz="2800" dirty="0" smtClean="0">
                <a:latin typeface="Arial" charset="0"/>
                <a:ea typeface="Arial" charset="0"/>
                <a:cs typeface="Arial" charset="0"/>
              </a:rPr>
            </a:br>
            <a:endParaRPr lang="en-US" sz="2800" dirty="0" smtClean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Tx/>
              <a:buChar char="-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a place of comfort and rest</a:t>
            </a:r>
            <a:br>
              <a:rPr lang="en-US" sz="2800" dirty="0" smtClean="0">
                <a:latin typeface="Arial" charset="0"/>
                <a:ea typeface="Arial" charset="0"/>
                <a:cs typeface="Arial" charset="0"/>
              </a:rPr>
            </a:br>
            <a:endParaRPr lang="en-US" sz="2800" dirty="0" smtClean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Tx/>
              <a:buChar char="-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hot meal, health care, personal hygiene</a:t>
            </a:r>
            <a:br>
              <a:rPr lang="en-US" sz="2800" dirty="0" smtClean="0">
                <a:latin typeface="Arial" charset="0"/>
                <a:ea typeface="Arial" charset="0"/>
                <a:cs typeface="Arial" charset="0"/>
              </a:rPr>
            </a:br>
            <a:endParaRPr lang="en-US" sz="2800" dirty="0" smtClean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buFontTx/>
              <a:buChar char="-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clothing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286821" y="3394365"/>
            <a:ext cx="4559300" cy="3463635"/>
          </a:xfrm>
          <a:prstGeom prst="roundRect">
            <a:avLst/>
          </a:prstGeom>
          <a:solidFill>
            <a:schemeClr val="lt1">
              <a:alpha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charset="0"/>
              <a:buChar char="•"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Shelters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Point </a:t>
            </a:r>
            <a:r>
              <a:rPr lang="en-US" sz="2600" dirty="0" err="1" smtClean="0">
                <a:latin typeface="Arial" charset="0"/>
                <a:ea typeface="Arial" charset="0"/>
                <a:cs typeface="Arial" charset="0"/>
              </a:rPr>
              <a:t>d’eau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 (Water source)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600" dirty="0" err="1" smtClean="0">
                <a:latin typeface="Arial" charset="0"/>
                <a:ea typeface="Arial" charset="0"/>
                <a:cs typeface="Arial" charset="0"/>
              </a:rPr>
              <a:t>Cremaillere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 du </a:t>
            </a:r>
            <a:r>
              <a:rPr lang="en-US" sz="2600" dirty="0" err="1" smtClean="0">
                <a:latin typeface="Arial" charset="0"/>
                <a:ea typeface="Arial" charset="0"/>
                <a:cs typeface="Arial" charset="0"/>
              </a:rPr>
              <a:t>Thé-Flon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Car </a:t>
            </a:r>
            <a:r>
              <a:rPr lang="en-US" sz="2600" dirty="0" err="1" smtClean="0">
                <a:latin typeface="Arial" charset="0"/>
                <a:ea typeface="Arial" charset="0"/>
                <a:cs typeface="Arial" charset="0"/>
              </a:rPr>
              <a:t>Touche</a:t>
            </a:r>
            <a:endParaRPr lang="en-US" sz="2600" dirty="0" smtClean="0"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600" dirty="0" err="1" smtClean="0">
                <a:latin typeface="Arial" charset="0"/>
                <a:ea typeface="Arial" charset="0"/>
                <a:cs typeface="Arial" charset="0"/>
              </a:rPr>
              <a:t>Jardin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US" sz="2600" dirty="0" err="1" smtClean="0">
                <a:latin typeface="Arial" charset="0"/>
                <a:ea typeface="Arial" charset="0"/>
                <a:cs typeface="Arial" charset="0"/>
              </a:rPr>
              <a:t>Montbrillant</a:t>
            </a:r>
            <a:endParaRPr lang="en-US" sz="26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5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1500" y="1340642"/>
            <a:ext cx="3473768" cy="3694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0150423160434-5af75ca7-me.jpg"/>
          <p:cNvPicPr/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652" y="1340642"/>
            <a:ext cx="4737419" cy="3694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665" y="266700"/>
            <a:ext cx="8967225" cy="8001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Arial" charset="0"/>
                <a:ea typeface="Arial" charset="0"/>
                <a:cs typeface="Arial" charset="0"/>
              </a:rPr>
              <a:t>ELCG and </a:t>
            </a:r>
            <a:r>
              <a:rPr lang="en-US" sz="3600" b="1" dirty="0" err="1" smtClean="0">
                <a:latin typeface="Arial" charset="0"/>
                <a:ea typeface="Arial" charset="0"/>
                <a:cs typeface="Arial" charset="0"/>
              </a:rPr>
              <a:t>Jardin</a:t>
            </a:r>
            <a:r>
              <a:rPr lang="en-US" sz="36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US" sz="3600" b="1" dirty="0" err="1" smtClean="0">
                <a:latin typeface="Arial" charset="0"/>
                <a:ea typeface="Arial" charset="0"/>
                <a:cs typeface="Arial" charset="0"/>
              </a:rPr>
              <a:t>Montbrillant</a:t>
            </a:r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0665" y="5295900"/>
            <a:ext cx="9479844" cy="1354282"/>
          </a:xfrm>
        </p:spPr>
        <p:txBody>
          <a:bodyPr>
            <a:no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Late 90’s: ELCG approaches the </a:t>
            </a:r>
            <a:r>
              <a:rPr lang="en-US" sz="2600" i="1" dirty="0" smtClean="0"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n-US" sz="2600" i="1" dirty="0" err="1" smtClean="0">
                <a:latin typeface="Arial" charset="0"/>
                <a:ea typeface="Arial" charset="0"/>
                <a:cs typeface="Arial" charset="0"/>
              </a:rPr>
              <a:t>Coulou</a:t>
            </a:r>
            <a:endParaRPr lang="en-US" sz="2600" i="1" dirty="0" smtClean="0">
              <a:latin typeface="Arial" charset="0"/>
              <a:ea typeface="Arial" charset="0"/>
              <a:cs typeface="Arial" charset="0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Prepares 1 meal/month i.e. 60 meals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COVID19 pandemic: Distribution of 200 sandwiches/week</a:t>
            </a:r>
            <a:endParaRPr lang="en-US" sz="2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29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2325"/>
            <a:ext cx="4076700" cy="1092200"/>
          </a:xfrm>
        </p:spPr>
        <p:txBody>
          <a:bodyPr>
            <a:normAutofit/>
          </a:bodyPr>
          <a:lstStyle/>
          <a:p>
            <a:r>
              <a:rPr lang="en-US" sz="3200" b="1" smtClean="0">
                <a:latin typeface="Arial" charset="0"/>
                <a:ea typeface="Arial" charset="0"/>
                <a:cs typeface="Arial" charset="0"/>
              </a:rPr>
              <a:t>COVID19 pandemic </a:t>
            </a:r>
            <a:r>
              <a:rPr lang="en-US" sz="3200" b="1" dirty="0" smtClean="0">
                <a:latin typeface="Arial" charset="0"/>
                <a:ea typeface="Arial" charset="0"/>
                <a:cs typeface="Arial" charset="0"/>
              </a:rPr>
              <a:t>- 2020</a:t>
            </a:r>
            <a:endParaRPr lang="en-US" sz="32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90396"/>
            <a:ext cx="12192000" cy="9241692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1406236" y="501649"/>
            <a:ext cx="6005945" cy="2006024"/>
          </a:xfrm>
          <a:prstGeom prst="roundRect">
            <a:avLst/>
          </a:prstGeom>
          <a:solidFill>
            <a:schemeClr val="lt1">
              <a:alpha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600" b="1" dirty="0">
                <a:latin typeface="Arial" charset="0"/>
                <a:ea typeface="Arial" charset="0"/>
                <a:cs typeface="Arial" charset="0"/>
              </a:rPr>
              <a:t>Caravane de </a:t>
            </a:r>
            <a:r>
              <a:rPr lang="en-US" sz="2600" b="1" dirty="0" err="1" smtClean="0">
                <a:latin typeface="Arial" charset="0"/>
                <a:ea typeface="Arial" charset="0"/>
                <a:cs typeface="Arial" charset="0"/>
              </a:rPr>
              <a:t>solidarité</a:t>
            </a:r>
            <a:r>
              <a:rPr lang="en-US" sz="2600" b="1" dirty="0" smtClean="0">
                <a:latin typeface="Arial" charset="0"/>
                <a:ea typeface="Arial" charset="0"/>
                <a:cs typeface="Arial" charset="0"/>
              </a:rPr>
              <a:t> (2020)</a:t>
            </a:r>
            <a:endParaRPr lang="en-US" sz="2600" b="1" dirty="0">
              <a:latin typeface="Arial" charset="0"/>
              <a:ea typeface="Arial" charset="0"/>
              <a:cs typeface="Arial" charset="0"/>
            </a:endParaRPr>
          </a:p>
          <a:p>
            <a:pPr lvl="0">
              <a:buFont typeface="Arial" charset="0"/>
              <a:buChar char="•"/>
              <a:defRPr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 Les </a:t>
            </a:r>
            <a:r>
              <a:rPr lang="en-US" sz="2600" dirty="0" err="1" smtClean="0">
                <a:latin typeface="Arial" charset="0"/>
                <a:ea typeface="Arial" charset="0"/>
                <a:cs typeface="Arial" charset="0"/>
              </a:rPr>
              <a:t>Vernets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 Ice hockey stadium </a:t>
            </a:r>
          </a:p>
          <a:p>
            <a:pPr lvl="0">
              <a:buFont typeface="Arial" charset="0"/>
              <a:buChar char="•"/>
              <a:defRPr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 April to June: </a:t>
            </a: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Every Saturday</a:t>
            </a:r>
          </a:p>
          <a:p>
            <a:pPr lvl="0">
              <a:buFont typeface="Arial" charset="0"/>
              <a:buChar char="•"/>
              <a:defRPr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 Queue: 1 km, 4 </a:t>
            </a: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hours 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in line</a:t>
            </a:r>
            <a:endParaRPr lang="en-US" sz="2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18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52800" cy="440574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799" y="0"/>
            <a:ext cx="7315201" cy="500030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064" y="4171375"/>
            <a:ext cx="3850735" cy="26778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1585449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dirty="0" smtClean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16,127</a:t>
            </a:r>
            <a:endParaRPr lang="en-US" sz="20000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82347" y="5699911"/>
            <a:ext cx="4190998" cy="8920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Amount of food parcels distributed between April / June 2020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17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09598 - copie-small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21530"/>
            <a:ext cx="12344394" cy="763673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7682344" y="4353213"/>
            <a:ext cx="4094019" cy="2006024"/>
          </a:xfrm>
          <a:prstGeom prst="roundRect">
            <a:avLst/>
          </a:prstGeom>
          <a:solidFill>
            <a:schemeClr val="lt1">
              <a:alpha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600" b="1" dirty="0" err="1" smtClean="0">
                <a:latin typeface="Arial" charset="0"/>
                <a:ea typeface="Arial" charset="0"/>
                <a:cs typeface="Arial" charset="0"/>
              </a:rPr>
              <a:t>Jardin</a:t>
            </a:r>
            <a:r>
              <a:rPr lang="en-US" sz="26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US" sz="2600" b="1" dirty="0" err="1" smtClean="0">
                <a:latin typeface="Arial" charset="0"/>
                <a:ea typeface="Arial" charset="0"/>
                <a:cs typeface="Arial" charset="0"/>
              </a:rPr>
              <a:t>Montbrillant</a:t>
            </a:r>
            <a:endParaRPr lang="en-US" sz="2600" b="1" dirty="0">
              <a:latin typeface="Arial" charset="0"/>
              <a:ea typeface="Arial" charset="0"/>
              <a:cs typeface="Arial" charset="0"/>
            </a:endParaRPr>
          </a:p>
          <a:p>
            <a:pPr lvl="0">
              <a:buFont typeface="Arial" charset="0"/>
              <a:buChar char="•"/>
              <a:defRPr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7 Saturdays/year</a:t>
            </a:r>
          </a:p>
          <a:p>
            <a:pPr lvl="0">
              <a:buFont typeface="Arial" charset="0"/>
              <a:buChar char="•"/>
              <a:defRPr/>
            </a:pP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13-15 volunteers</a:t>
            </a:r>
          </a:p>
          <a:p>
            <a:pPr lvl="0">
              <a:buFont typeface="Arial" charset="0"/>
              <a:buChar char="•"/>
              <a:defRPr/>
            </a:pP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220-260 meals</a:t>
            </a:r>
          </a:p>
        </p:txBody>
      </p:sp>
    </p:spTree>
    <p:extLst>
      <p:ext uri="{BB962C8B-B14F-4D97-AF65-F5344CB8AC3E}">
        <p14:creationId xmlns:p14="http://schemas.microsoft.com/office/powerpoint/2010/main" val="44464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09582 - copie-small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025238"/>
            <a:ext cx="12192000" cy="8139809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6594764" y="4353213"/>
            <a:ext cx="5181599" cy="2006024"/>
          </a:xfrm>
          <a:prstGeom prst="roundRect">
            <a:avLst/>
          </a:prstGeom>
          <a:solidFill>
            <a:schemeClr val="lt1">
              <a:alpha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600" b="1" dirty="0" err="1" smtClean="0">
                <a:latin typeface="Arial" charset="0"/>
                <a:ea typeface="Arial" charset="0"/>
                <a:cs typeface="Arial" charset="0"/>
              </a:rPr>
              <a:t>Jardin</a:t>
            </a:r>
            <a:r>
              <a:rPr lang="en-US" sz="2600" b="1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US" sz="2600" b="1" dirty="0" err="1" smtClean="0">
                <a:latin typeface="Arial" charset="0"/>
                <a:ea typeface="Arial" charset="0"/>
                <a:cs typeface="Arial" charset="0"/>
              </a:rPr>
              <a:t>Montbrillant</a:t>
            </a:r>
            <a:endParaRPr lang="en-US" sz="2600" b="1" dirty="0">
              <a:latin typeface="Arial" charset="0"/>
              <a:ea typeface="Arial" charset="0"/>
              <a:cs typeface="Arial" charset="0"/>
            </a:endParaRPr>
          </a:p>
          <a:p>
            <a:pPr marL="457200" lvl="0" indent="-457200">
              <a:buFont typeface="Arial" charset="0"/>
              <a:buChar char="•"/>
              <a:defRPr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Hospitality </a:t>
            </a:r>
            <a:r>
              <a:rPr lang="mr-IN" sz="2600" dirty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 300 </a:t>
            </a: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meals/day</a:t>
            </a:r>
          </a:p>
          <a:p>
            <a:pPr marL="457200" lvl="0" indent="-457200">
              <a:buFont typeface="Arial" charset="0"/>
              <a:buChar char="•"/>
              <a:defRPr/>
            </a:pPr>
            <a:r>
              <a:rPr lang="en-US" sz="2600" dirty="0" smtClean="0">
                <a:latin typeface="Arial" charset="0"/>
                <a:ea typeface="Arial" charset="0"/>
                <a:cs typeface="Arial" charset="0"/>
              </a:rPr>
              <a:t>Accommodation </a:t>
            </a:r>
            <a:r>
              <a:rPr lang="mr-IN" sz="2600" dirty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sz="2600" dirty="0">
                <a:latin typeface="Arial" charset="0"/>
                <a:ea typeface="Arial" charset="0"/>
                <a:cs typeface="Arial" charset="0"/>
              </a:rPr>
              <a:t> 18,000 nights/year</a:t>
            </a:r>
          </a:p>
        </p:txBody>
      </p:sp>
    </p:spTree>
    <p:extLst>
      <p:ext uri="{BB962C8B-B14F-4D97-AF65-F5344CB8AC3E}">
        <p14:creationId xmlns:p14="http://schemas.microsoft.com/office/powerpoint/2010/main" val="213423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d3fe73c4-d5b4-4e8b-b916-d1067890656b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0734AB3883D1419910987E6F0001B6" ma:contentTypeVersion="20" ma:contentTypeDescription="Create a new document." ma:contentTypeScope="" ma:versionID="4083ea800039539316983b1ca8d7286a">
  <xsd:schema xmlns:xsd="http://www.w3.org/2001/XMLSchema" xmlns:xs="http://www.w3.org/2001/XMLSchema" xmlns:p="http://schemas.microsoft.com/office/2006/metadata/properties" xmlns:ns1="http://schemas.microsoft.com/sharepoint/v3" xmlns:ns3="d3fe73c4-d5b4-4e8b-b916-d1067890656b" xmlns:ns4="4739fd81-ebf8-4555-b51f-ddb04d4f4daa" targetNamespace="http://schemas.microsoft.com/office/2006/metadata/properties" ma:root="true" ma:fieldsID="ff4a4cdda0754cc6729a8104786ec78b" ns1:_="" ns3:_="" ns4:_="">
    <xsd:import namespace="http://schemas.microsoft.com/sharepoint/v3"/>
    <xsd:import namespace="d3fe73c4-d5b4-4e8b-b916-d1067890656b"/>
    <xsd:import namespace="4739fd81-ebf8-4555-b51f-ddb04d4f4da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1:_ip_UnifiedCompliancePolicyProperties" minOccurs="0"/>
                <xsd:element ref="ns1:_ip_UnifiedCompliancePolicyUIAc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fe73c4-d5b4-4e8b-b916-d106789065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39fd81-ebf8-4555-b51f-ddb04d4f4da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D833D9-E746-4D72-B282-A46A09C3BA13}">
  <ds:schemaRefs>
    <ds:schemaRef ds:uri="http://purl.org/dc/terms/"/>
    <ds:schemaRef ds:uri="http://schemas.microsoft.com/office/2006/documentManagement/types"/>
    <ds:schemaRef ds:uri="4739fd81-ebf8-4555-b51f-ddb04d4f4daa"/>
    <ds:schemaRef ds:uri="d3fe73c4-d5b4-4e8b-b916-d1067890656b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sharepoint/v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10025D2-357A-4E6E-921C-357EC150FD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72FBEE-266D-4552-88B3-7A4452C4D8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3fe73c4-d5b4-4e8b-b916-d1067890656b"/>
    <ds:schemaRef ds:uri="4739fd81-ebf8-4555-b51f-ddb04d4f4d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665</TotalTime>
  <Words>220</Words>
  <Application>Microsoft Office PowerPoint</Application>
  <PresentationFormat>Widescreen</PresentationFormat>
  <Paragraphs>41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Franklin Gothic Book</vt:lpstr>
      <vt:lpstr>Wingdings</vt:lpstr>
      <vt:lpstr>Crop</vt:lpstr>
      <vt:lpstr>PowerPoint Presentation</vt:lpstr>
      <vt:lpstr>Geneva</vt:lpstr>
      <vt:lpstr>PowerPoint Presentation</vt:lpstr>
      <vt:lpstr>ELCG and Jardin de Montbrillant</vt:lpstr>
      <vt:lpstr>COVID19 pandemic - 2020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Jordi Hassink</dc:creator>
  <cp:lastModifiedBy>Anne-Marie Vuignier</cp:lastModifiedBy>
  <cp:revision>31</cp:revision>
  <dcterms:created xsi:type="dcterms:W3CDTF">2024-10-10T19:37:36Z</dcterms:created>
  <dcterms:modified xsi:type="dcterms:W3CDTF">2024-10-18T17:33:37Z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0x010100700734AB3883D1419910987E6F0001B6</vt:lpwstr>
  </property>
</Properties>
</file>