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18"/>
  </p:notesMasterIdLst>
  <p:sldIdLst>
    <p:sldId id="262" r:id="rId5"/>
    <p:sldId id="594" r:id="rId6"/>
    <p:sldId id="591" r:id="rId7"/>
    <p:sldId id="589" r:id="rId8"/>
    <p:sldId id="256" r:id="rId9"/>
    <p:sldId id="258" r:id="rId10"/>
    <p:sldId id="263" r:id="rId11"/>
    <p:sldId id="257" r:id="rId12"/>
    <p:sldId id="593" r:id="rId13"/>
    <p:sldId id="592" r:id="rId14"/>
    <p:sldId id="260" r:id="rId15"/>
    <p:sldId id="265" r:id="rId16"/>
    <p:sldId id="590" r:id="rId17"/>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50D417-9BE1-7AE1-6E49-38875B3AB1E4}" name="Dan Irvine" initials="DI" userId="S::dan_irvine_wvi.org#ext#@4sdinfo.onmicrosoft.com::bbcc5127-a968-4f17-be38-a9a7c039ef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68"/>
    <p:restoredTop sz="93599"/>
  </p:normalViewPr>
  <p:slideViewPr>
    <p:cSldViewPr snapToGrid="0">
      <p:cViewPr varScale="1">
        <p:scale>
          <a:sx n="63" d="100"/>
          <a:sy n="63" d="100"/>
        </p:scale>
        <p:origin x="6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0E021-E509-43FA-9C63-576E49079899}" type="datetimeFigureOut">
              <a:rPr lang="en-US" smtClean="0"/>
              <a:t>7/17/2025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42E0B-E406-4DEA-86D6-A98EEA3669E7}" type="slidenum">
              <a:rPr lang="en-US" smtClean="0"/>
              <a:t>‹#›</a:t>
            </a:fld>
            <a:endParaRPr lang="en-US"/>
          </a:p>
        </p:txBody>
      </p:sp>
    </p:spTree>
    <p:extLst>
      <p:ext uri="{BB962C8B-B14F-4D97-AF65-F5344CB8AC3E}">
        <p14:creationId xmlns:p14="http://schemas.microsoft.com/office/powerpoint/2010/main" val="153543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29142E0B-E406-4DEA-86D6-A98EEA3669E7}" type="slidenum">
              <a:rPr lang="en-US" smtClean="0"/>
              <a:t>1</a:t>
            </a:fld>
            <a:endParaRPr lang="en-US"/>
          </a:p>
        </p:txBody>
      </p:sp>
    </p:spTree>
    <p:extLst>
      <p:ext uri="{BB962C8B-B14F-4D97-AF65-F5344CB8AC3E}">
        <p14:creationId xmlns:p14="http://schemas.microsoft.com/office/powerpoint/2010/main" val="3883843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4" name="Snip Single Corner of Rectangle 13">
            <a:extLst>
              <a:ext uri="{FF2B5EF4-FFF2-40B4-BE49-F238E27FC236}">
                <a16:creationId xmlns:a16="http://schemas.microsoft.com/office/drawing/2014/main" id="{D46635E6-9DA6-56EE-F351-9C5BED67FD6B}"/>
              </a:ext>
            </a:extLst>
          </p:cNvPr>
          <p:cNvSpPr>
            <a:spLocks noGrp="1" noRot="1" noMove="1" noResize="1" noEditPoints="1" noAdjustHandles="1" noChangeArrowheads="1" noChangeShapeType="1"/>
          </p:cNvSpPr>
          <p:nvPr/>
        </p:nvSpPr>
        <p:spPr>
          <a:xfrm rot="5400000">
            <a:off x="2666998" y="-2666998"/>
            <a:ext cx="6858001" cy="12192000"/>
          </a:xfrm>
          <a:prstGeom prst="snip1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b="1" i="0" cap="none" spc="0">
                <a:ln w="10160">
                  <a:noFill/>
                  <a:prstDash val="solid"/>
                </a:ln>
                <a:solidFill>
                  <a:srgbClr val="FFFFFF"/>
                </a:solidFill>
                <a:effectLst>
                  <a:outerShdw blurRad="38100" dist="22860" dir="5400000" algn="tl" rotWithShape="0">
                    <a:srgbClr val="000000">
                      <a:alpha val="30000"/>
                    </a:srgbClr>
                  </a:outerShdw>
                </a:effectLst>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n>
                  <a:no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dirty="0"/>
          </a:p>
        </p:txBody>
      </p:sp>
      <p:pic>
        <p:nvPicPr>
          <p:cNvPr id="16" name="Picture 15" descr="A logo with text on it&#10;&#10;Description automatically generated">
            <a:extLst>
              <a:ext uri="{FF2B5EF4-FFF2-40B4-BE49-F238E27FC236}">
                <a16:creationId xmlns:a16="http://schemas.microsoft.com/office/drawing/2014/main" id="{4DAB8A10-BA45-5E96-A490-0A6A459E366C}"/>
              </a:ext>
            </a:extLst>
          </p:cNvPr>
          <p:cNvPicPr>
            <a:picLocks noChangeAspect="1"/>
          </p:cNvPicPr>
          <p:nvPr/>
        </p:nvPicPr>
        <p:blipFill>
          <a:blip r:embed="rId2"/>
          <a:stretch>
            <a:fillRect/>
          </a:stretch>
        </p:blipFill>
        <p:spPr>
          <a:xfrm>
            <a:off x="9765547" y="5568947"/>
            <a:ext cx="2426453" cy="1289053"/>
          </a:xfrm>
          <a:prstGeom prst="rect">
            <a:avLst/>
          </a:prstGeom>
        </p:spPr>
      </p:pic>
    </p:spTree>
    <p:extLst>
      <p:ext uri="{BB962C8B-B14F-4D97-AF65-F5344CB8AC3E}">
        <p14:creationId xmlns:p14="http://schemas.microsoft.com/office/powerpoint/2010/main" val="253871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CH" dirty="0"/>
          </a:p>
        </p:txBody>
      </p:sp>
      <p:sp>
        <p:nvSpPr>
          <p:cNvPr id="4" name="Date Placeholder 3">
            <a:extLst>
              <a:ext uri="{FF2B5EF4-FFF2-40B4-BE49-F238E27FC236}">
                <a16:creationId xmlns:a16="http://schemas.microsoft.com/office/drawing/2014/main" id="{C2205BEE-190C-E863-D30F-8D5CD237B8FB}"/>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5" name="Footer Placeholder 4">
            <a:extLst>
              <a:ext uri="{FF2B5EF4-FFF2-40B4-BE49-F238E27FC236}">
                <a16:creationId xmlns:a16="http://schemas.microsoft.com/office/drawing/2014/main" id="{0A16B652-1750-1D73-2E9D-229C4AF41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FAE32B-5DB4-AFEC-3B60-036D0D9BC0CF}"/>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FDEA8DCD-46FC-8457-E874-E7062060DA0C}"/>
              </a:ext>
            </a:extLst>
          </p:cNvPr>
          <p:cNvPicPr>
            <a:picLocks noChangeAspect="1"/>
          </p:cNvPicPr>
          <p:nvPr/>
        </p:nvPicPr>
        <p:blipFill>
          <a:blip r:embed="rId2"/>
          <a:stretch>
            <a:fillRect/>
          </a:stretch>
        </p:blipFill>
        <p:spPr>
          <a:xfrm>
            <a:off x="4947584" y="5125541"/>
            <a:ext cx="2296832" cy="1220192"/>
          </a:xfrm>
          <a:prstGeom prst="rect">
            <a:avLst/>
          </a:prstGeom>
        </p:spPr>
      </p:pic>
    </p:spTree>
    <p:extLst>
      <p:ext uri="{BB962C8B-B14F-4D97-AF65-F5344CB8AC3E}">
        <p14:creationId xmlns:p14="http://schemas.microsoft.com/office/powerpoint/2010/main" val="16243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EE155B-A7C4-63B6-A4B1-32D4A62AA432}"/>
              </a:ext>
            </a:extLst>
          </p:cNvPr>
          <p:cNvSpPr/>
          <p:nvPr/>
        </p:nvSpPr>
        <p:spPr>
          <a:xfrm>
            <a:off x="0" y="0"/>
            <a:ext cx="12192000" cy="16906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12" name="Picture 11" descr="A white circle with a black background&#10;&#10;Description automatically generated">
            <a:extLst>
              <a:ext uri="{FF2B5EF4-FFF2-40B4-BE49-F238E27FC236}">
                <a16:creationId xmlns:a16="http://schemas.microsoft.com/office/drawing/2014/main" id="{8777C773-409B-466C-AE44-B9EA706EF8C2}"/>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268206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6FE831-E3F1-2E03-70C3-007213547482}"/>
              </a:ext>
            </a:extLst>
          </p:cNvPr>
          <p:cNvSpPr/>
          <p:nvPr/>
        </p:nvSpPr>
        <p:spPr>
          <a:xfrm>
            <a:off x="0" y="-5556"/>
            <a:ext cx="12192000" cy="1696244"/>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10" name="Picture 9" descr="A white circle with a black background&#10;&#10;Description automatically generated">
            <a:extLst>
              <a:ext uri="{FF2B5EF4-FFF2-40B4-BE49-F238E27FC236}">
                <a16:creationId xmlns:a16="http://schemas.microsoft.com/office/drawing/2014/main" id="{34F5E336-1709-D52E-7ECA-87B396506DAB}"/>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186610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F75A9-CC8D-64F1-1970-5ED8FB5E869B}"/>
              </a:ext>
            </a:extLst>
          </p:cNvPr>
          <p:cNvSpPr/>
          <p:nvPr/>
        </p:nvSpPr>
        <p:spPr>
          <a:xfrm>
            <a:off x="0" y="136525"/>
            <a:ext cx="12192000" cy="6858000"/>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41B7A08-132B-91A4-B402-CAA35302BB7A}"/>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EB66E404-9AC2-A96C-C71D-6B87C54FFB79}"/>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7998A96-E2E3-87CE-E87B-BE60BC9DF4FF}"/>
              </a:ext>
            </a:extLst>
          </p:cNvPr>
          <p:cNvSpPr>
            <a:spLocks noGrp="1"/>
          </p:cNvSpPr>
          <p:nvPr>
            <p:ph type="dt" sz="half" idx="10"/>
          </p:nvPr>
        </p:nvSpPr>
        <p:spPr/>
        <p:txBody>
          <a:bodyPr/>
          <a:lstStyle>
            <a:lvl1pPr>
              <a:defRPr>
                <a:solidFill>
                  <a:schemeClr val="bg1"/>
                </a:solidFill>
              </a:defRPr>
            </a:lvl1pPr>
          </a:lstStyle>
          <a:p>
            <a:fld id="{4D799538-E140-4A16-A1DF-A22A3E426DB1}" type="datetimeFigureOut">
              <a:rPr lang="en-US" smtClean="0"/>
              <a:t>7/17/2025</a:t>
            </a:fld>
            <a:endParaRPr lang="en-US"/>
          </a:p>
        </p:txBody>
      </p:sp>
      <p:sp>
        <p:nvSpPr>
          <p:cNvPr id="5" name="Footer Placeholder 4">
            <a:extLst>
              <a:ext uri="{FF2B5EF4-FFF2-40B4-BE49-F238E27FC236}">
                <a16:creationId xmlns:a16="http://schemas.microsoft.com/office/drawing/2014/main" id="{5E0EF8AD-359B-7892-ECBD-7B2E9995D5B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789DB56D-FC45-B95B-2CF9-7E1AF32B5A25}"/>
              </a:ext>
            </a:extLst>
          </p:cNvPr>
          <p:cNvSpPr>
            <a:spLocks noGrp="1"/>
          </p:cNvSpPr>
          <p:nvPr>
            <p:ph type="sldNum" sz="quarter" idx="12"/>
          </p:nvPr>
        </p:nvSpPr>
        <p:spPr/>
        <p:txBody>
          <a:bodyPr/>
          <a:lstStyle>
            <a:lvl1pPr>
              <a:defRPr>
                <a:solidFill>
                  <a:schemeClr val="bg1"/>
                </a:solidFill>
              </a:defRPr>
            </a:lvl1pPr>
          </a:lstStyle>
          <a:p>
            <a:fld id="{17790020-7682-4CD6-8464-5EA990E31813}" type="slidenum">
              <a:rPr lang="en-US" smtClean="0"/>
              <a:t>‹#›</a:t>
            </a:fld>
            <a:endParaRPr lang="en-US"/>
          </a:p>
        </p:txBody>
      </p:sp>
      <p:pic>
        <p:nvPicPr>
          <p:cNvPr id="10" name="Picture 9" descr="A white text on a black background&#10;&#10;Description automatically generated">
            <a:extLst>
              <a:ext uri="{FF2B5EF4-FFF2-40B4-BE49-F238E27FC236}">
                <a16:creationId xmlns:a16="http://schemas.microsoft.com/office/drawing/2014/main" id="{9B0D9965-B351-560B-84A5-FD3FD8411C40}"/>
              </a:ext>
            </a:extLst>
          </p:cNvPr>
          <p:cNvPicPr>
            <a:picLocks noChangeAspect="1"/>
          </p:cNvPicPr>
          <p:nvPr/>
        </p:nvPicPr>
        <p:blipFill>
          <a:blip r:embed="rId2"/>
          <a:stretch>
            <a:fillRect/>
          </a:stretch>
        </p:blipFill>
        <p:spPr>
          <a:xfrm>
            <a:off x="506627" y="136525"/>
            <a:ext cx="3618833" cy="1922505"/>
          </a:xfrm>
          <a:prstGeom prst="rect">
            <a:avLst/>
          </a:prstGeom>
        </p:spPr>
      </p:pic>
    </p:spTree>
    <p:extLst>
      <p:ext uri="{BB962C8B-B14F-4D97-AF65-F5344CB8AC3E}">
        <p14:creationId xmlns:p14="http://schemas.microsoft.com/office/powerpoint/2010/main" val="262119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4FB5-CA92-57B2-C5B5-F24CFAF60934}"/>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6FFD65D5-23C5-AA73-6B17-4282EFF6098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9F093C35-EC56-FD0C-8CE5-4DC2745C6D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07587DA6-E81E-BC97-0EAC-91D6D08BB954}"/>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6" name="Footer Placeholder 5">
            <a:extLst>
              <a:ext uri="{FF2B5EF4-FFF2-40B4-BE49-F238E27FC236}">
                <a16:creationId xmlns:a16="http://schemas.microsoft.com/office/drawing/2014/main" id="{F523491D-73AD-DB7A-1F31-3932DFBA81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03CE35-550F-DCEA-04D7-98E3FE2077B7}"/>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91AEB08-E618-2E02-0503-EC76C91F351E}"/>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1D667361-A942-BBE5-03D3-511AAF3FF7B2}"/>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8101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3BDC-1487-FC63-ACB9-B3EAB49263B8}"/>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FCA26F80-9E0B-C09D-A7B4-5E9BD5210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A70360-CDF3-AE74-5AF7-7F5505D52A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C6360ED9-51A5-7006-20F4-D1C15C0AC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92A6AF-E2EE-6E4B-A04F-AC9F438243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1CD941DC-8472-0ABF-9FFA-16F3B58B5F04}"/>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8" name="Footer Placeholder 7">
            <a:extLst>
              <a:ext uri="{FF2B5EF4-FFF2-40B4-BE49-F238E27FC236}">
                <a16:creationId xmlns:a16="http://schemas.microsoft.com/office/drawing/2014/main" id="{C18FDC5E-A660-02E4-61B3-776DD89D7A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32E06A-E52F-1321-02F4-231736014740}"/>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10" name="Picture 9" descr="A green and blue circle with blue bubbles&#10;&#10;Description automatically generated with medium confidence">
            <a:extLst>
              <a:ext uri="{FF2B5EF4-FFF2-40B4-BE49-F238E27FC236}">
                <a16:creationId xmlns:a16="http://schemas.microsoft.com/office/drawing/2014/main" id="{A57D5277-EF10-D163-D67A-F5CA1BCCA218}"/>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11" name="Straight Connector 10">
            <a:extLst>
              <a:ext uri="{FF2B5EF4-FFF2-40B4-BE49-F238E27FC236}">
                <a16:creationId xmlns:a16="http://schemas.microsoft.com/office/drawing/2014/main" id="{B5455064-ADAB-2C89-520B-4848369677C7}"/>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0002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6807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a:xfrm>
            <a:off x="812906" y="579438"/>
            <a:ext cx="7948613" cy="792159"/>
          </a:xfrm>
          <a:solidFill>
            <a:schemeClr val="accent1"/>
          </a:solidFill>
          <a:ln>
            <a:solidFill>
              <a:schemeClr val="bg1"/>
            </a:solidFill>
          </a:ln>
        </p:spPr>
        <p:txBody>
          <a:bodyPr/>
          <a:lstStyle>
            <a:lvl1pPr>
              <a:defRPr>
                <a:solidFill>
                  <a:schemeClr val="bg1"/>
                </a:solidFill>
              </a:defRPr>
            </a:lvl1pPr>
          </a:lstStyle>
          <a:p>
            <a:r>
              <a:rPr lang="en-GB"/>
              <a:t>Click to edit Master title style</a:t>
            </a:r>
            <a:endParaRPr lang="en-CH" dirty="0"/>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a:cxnSpLocks/>
          </p:cNvCxnSpPr>
          <p:nvPr/>
        </p:nvCxnSpPr>
        <p:spPr>
          <a:xfrm>
            <a:off x="812906" y="1471827"/>
            <a:ext cx="7948613"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15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6EB9FF-90CF-7665-CE99-843415E10B44}"/>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3" name="Footer Placeholder 2">
            <a:extLst>
              <a:ext uri="{FF2B5EF4-FFF2-40B4-BE49-F238E27FC236}">
                <a16:creationId xmlns:a16="http://schemas.microsoft.com/office/drawing/2014/main" id="{504C7DC3-FFC9-F77C-E837-4224135A46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993A90-1C2B-88B0-B9D6-256B2049A543}"/>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359136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1969-EE39-5293-D365-31CDC09AEE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E3899488-0FC8-740B-CC0A-2B5401EA91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BC83C1B8-D1C6-4E11-D6E5-87BB7FB89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5D6147-0C13-F92D-8905-7B2A57BCB3F0}"/>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6" name="Footer Placeholder 5">
            <a:extLst>
              <a:ext uri="{FF2B5EF4-FFF2-40B4-BE49-F238E27FC236}">
                <a16:creationId xmlns:a16="http://schemas.microsoft.com/office/drawing/2014/main" id="{3B0AC969-2775-E8B4-3782-230FA42C94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8A2DE-633E-C19A-8898-70C092F36C0A}"/>
              </a:ext>
            </a:extLst>
          </p:cNvPr>
          <p:cNvSpPr>
            <a:spLocks noGrp="1"/>
          </p:cNvSpPr>
          <p:nvPr>
            <p:ph type="sldNum" sz="quarter" idx="12"/>
          </p:nvPr>
        </p:nvSpPr>
        <p:spPr/>
        <p:txBody>
          <a:bodyPr/>
          <a:lstStyle/>
          <a:p>
            <a:fld id="{17790020-7682-4CD6-8464-5EA990E31813}" type="slidenum">
              <a:rPr lang="en-US" smtClean="0"/>
              <a:t>‹#›</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DA1CAC1-D363-2695-353B-C301767E834A}"/>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6505D44C-01EC-9835-2E31-F0DFF35C7813}"/>
              </a:ext>
            </a:extLst>
          </p:cNvPr>
          <p:cNvCxnSpPr>
            <a:cxnSpLocks/>
          </p:cNvCxnSpPr>
          <p:nvPr/>
        </p:nvCxnSpPr>
        <p:spPr>
          <a:xfrm>
            <a:off x="838200" y="2057400"/>
            <a:ext cx="3933825"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211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72B7-D29A-AEA3-7260-92373EF640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BC9BFE3B-2CED-90A0-87BA-F5F4F1656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CH"/>
          </a:p>
        </p:txBody>
      </p:sp>
      <p:sp>
        <p:nvSpPr>
          <p:cNvPr id="4" name="Text Placeholder 3">
            <a:extLst>
              <a:ext uri="{FF2B5EF4-FFF2-40B4-BE49-F238E27FC236}">
                <a16:creationId xmlns:a16="http://schemas.microsoft.com/office/drawing/2014/main" id="{32916CBD-CC88-81F3-1C9B-496726A14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765618-CE3A-2BD1-CCA4-A545401D05F7}"/>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6" name="Footer Placeholder 5">
            <a:extLst>
              <a:ext uri="{FF2B5EF4-FFF2-40B4-BE49-F238E27FC236}">
                <a16:creationId xmlns:a16="http://schemas.microsoft.com/office/drawing/2014/main" id="{2C4FE6E7-F4A3-D3AA-E6E2-F823B7268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069F15-8049-21C6-7E29-3287BB135B00}"/>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728528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88E9-0737-2173-E981-ADE94002091A}"/>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CA2F52C-B713-43A0-2C63-56EA9E3047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80BE18D-284D-711A-FFFC-150F1F3994B7}"/>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5" name="Footer Placeholder 4">
            <a:extLst>
              <a:ext uri="{FF2B5EF4-FFF2-40B4-BE49-F238E27FC236}">
                <a16:creationId xmlns:a16="http://schemas.microsoft.com/office/drawing/2014/main" id="{CE794DB3-AAA1-EA9F-3912-F4A89D576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2FD9E-FAE7-C533-0ABE-E035E6FB1D81}"/>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1156882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BA842C-FAAE-4ECC-D13E-D625568ECBF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7C6285D3-2DF5-12D9-76DE-42B75BEF59B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DE52DADA-320A-AF2C-E218-7172085FED02}"/>
              </a:ext>
            </a:extLst>
          </p:cNvPr>
          <p:cNvSpPr>
            <a:spLocks noGrp="1"/>
          </p:cNvSpPr>
          <p:nvPr>
            <p:ph type="dt" sz="half" idx="10"/>
          </p:nvPr>
        </p:nvSpPr>
        <p:spPr/>
        <p:txBody>
          <a:bodyPr/>
          <a:lstStyle/>
          <a:p>
            <a:fld id="{4D799538-E140-4A16-A1DF-A22A3E426DB1}" type="datetimeFigureOut">
              <a:rPr lang="en-US" smtClean="0"/>
              <a:t>7/17/2025</a:t>
            </a:fld>
            <a:endParaRPr lang="en-US"/>
          </a:p>
        </p:txBody>
      </p:sp>
      <p:sp>
        <p:nvSpPr>
          <p:cNvPr id="5" name="Footer Placeholder 4">
            <a:extLst>
              <a:ext uri="{FF2B5EF4-FFF2-40B4-BE49-F238E27FC236}">
                <a16:creationId xmlns:a16="http://schemas.microsoft.com/office/drawing/2014/main" id="{69B12371-DD39-4550-1523-79B2225A0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DC29B-E3F5-25A1-80FF-1282C426C2A0}"/>
              </a:ext>
            </a:extLst>
          </p:cNvPr>
          <p:cNvSpPr>
            <a:spLocks noGrp="1"/>
          </p:cNvSpPr>
          <p:nvPr>
            <p:ph type="sldNum" sz="quarter" idx="12"/>
          </p:nvPr>
        </p:nvSpPr>
        <p:spPr/>
        <p:txBody>
          <a:bodyPr/>
          <a:lstStyle/>
          <a:p>
            <a:fld id="{17790020-7682-4CD6-8464-5EA990E31813}" type="slidenum">
              <a:rPr lang="en-US" smtClean="0"/>
              <a:t>‹#›</a:t>
            </a:fld>
            <a:endParaRPr lang="en-US"/>
          </a:p>
        </p:txBody>
      </p:sp>
    </p:spTree>
    <p:extLst>
      <p:ext uri="{BB962C8B-B14F-4D97-AF65-F5344CB8AC3E}">
        <p14:creationId xmlns:p14="http://schemas.microsoft.com/office/powerpoint/2010/main" val="321620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B483CF-38E5-C4AF-3DF9-D13BDBE92E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CH" dirty="0"/>
          </a:p>
        </p:txBody>
      </p:sp>
      <p:sp>
        <p:nvSpPr>
          <p:cNvPr id="3" name="Text Placeholder 2">
            <a:extLst>
              <a:ext uri="{FF2B5EF4-FFF2-40B4-BE49-F238E27FC236}">
                <a16:creationId xmlns:a16="http://schemas.microsoft.com/office/drawing/2014/main" id="{DDC0AD6E-F34C-8CF7-AA87-B928D80E59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EB98E0DF-2A19-AA5E-B59B-B97DC9E6D4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799538-E140-4A16-A1DF-A22A3E426DB1}" type="datetimeFigureOut">
              <a:rPr lang="en-US" smtClean="0"/>
              <a:t>7/17/2025</a:t>
            </a:fld>
            <a:endParaRPr lang="en-US"/>
          </a:p>
        </p:txBody>
      </p:sp>
      <p:sp>
        <p:nvSpPr>
          <p:cNvPr id="5" name="Footer Placeholder 4">
            <a:extLst>
              <a:ext uri="{FF2B5EF4-FFF2-40B4-BE49-F238E27FC236}">
                <a16:creationId xmlns:a16="http://schemas.microsoft.com/office/drawing/2014/main" id="{A7C41BEC-D061-B1A1-7C11-225B77AE5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EF7B54-EDAE-9F62-9ED4-E16A28365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790020-7682-4CD6-8464-5EA990E31813}" type="slidenum">
              <a:rPr lang="en-US" smtClean="0"/>
              <a:t>‹#›</a:t>
            </a:fld>
            <a:endParaRPr lang="en-US"/>
          </a:p>
        </p:txBody>
      </p:sp>
    </p:spTree>
    <p:extLst>
      <p:ext uri="{BB962C8B-B14F-4D97-AF65-F5344CB8AC3E}">
        <p14:creationId xmlns:p14="http://schemas.microsoft.com/office/powerpoint/2010/main" val="41554323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l" defTabSz="914400" rtl="0" eaLnBrk="1" latinLnBrk="0" hangingPunct="1">
        <a:lnSpc>
          <a:spcPct val="90000"/>
        </a:lnSpc>
        <a:spcBef>
          <a:spcPct val="0"/>
        </a:spcBef>
        <a:buNone/>
        <a:defRPr sz="4400" b="1" i="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unicef.org/media/113291/file/UNICEF%20Conceptual%20Framework.pdf"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160;"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4060/cd1254en" TargetMode="External"/><Relationship Id="rId7" Type="http://schemas.openxmlformats.org/officeDocument/2006/relationships/image" Target="../media/image7.png"/><Relationship Id="rId2" Type="http://schemas.openxmlformats.org/officeDocument/2006/relationships/hyperlink" Target="https://www.who.int/data/nutrition/tracking-tool" TargetMode="External"/><Relationship Id="rId1" Type="http://schemas.openxmlformats.org/officeDocument/2006/relationships/slideLayout" Target="../slideLayouts/slideLayout3.xml"/><Relationship Id="rId6" Type="http://schemas.openxmlformats.org/officeDocument/2006/relationships/hyperlink" Target="https://www.fsinplatform.org/grfc2024" TargetMode="External"/><Relationship Id="rId5" Type="http://schemas.openxmlformats.org/officeDocument/2006/relationships/hyperlink" Target="https://www.dhsprogram.com/" TargetMode="External"/><Relationship Id="rId4" Type="http://schemas.openxmlformats.org/officeDocument/2006/relationships/hyperlink" Target="https://data.unicef.org/resources/jme-report-2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C4D0-952F-C69F-81C2-DBAB27965BA9}"/>
              </a:ext>
            </a:extLst>
          </p:cNvPr>
          <p:cNvSpPr>
            <a:spLocks noGrp="1"/>
          </p:cNvSpPr>
          <p:nvPr>
            <p:ph type="ctrTitle"/>
          </p:nvPr>
        </p:nvSpPr>
        <p:spPr>
          <a:xfrm>
            <a:off x="843775" y="2346391"/>
            <a:ext cx="11177239" cy="2387600"/>
          </a:xfrm>
        </p:spPr>
        <p:txBody>
          <a:bodyPr>
            <a:normAutofit fontScale="90000"/>
          </a:bodyPr>
          <a:lstStyle/>
          <a:p>
            <a:pPr>
              <a:defRPr>
                <a:latin typeface="+mn-lt"/>
                <a:cs typeface="Calibri"/>
              </a:defRPr>
            </a:pPr>
            <a:r>
              <a:rPr lang="fr-FR" sz="6000" dirty="0">
                <a:solidFill>
                  <a:srgbClr val="FFFF00"/>
                </a:solidFill>
              </a:rPr>
              <a:t>DIALOGUE SUR LA NUTRITION</a:t>
            </a:r>
            <a:r>
              <a:rPr lang="fr-FR" b="1" dirty="0">
                <a:solidFill>
                  <a:srgbClr val="FFFF00"/>
                </a:solidFill>
              </a:rPr>
              <a:t> </a:t>
            </a:r>
            <a:r>
              <a:rPr lang="fr-FR" sz="4400" b="1" dirty="0">
                <a:latin typeface="+mn-lt"/>
                <a:cs typeface="Calibri"/>
              </a:rPr>
              <a:t/>
            </a:r>
            <a:br>
              <a:rPr lang="fr-FR" sz="4400" b="1" dirty="0">
                <a:latin typeface="+mn-lt"/>
                <a:cs typeface="Calibri"/>
              </a:rPr>
            </a:br>
            <a:r>
              <a:rPr lang="fr-FR" sz="4400" b="1" dirty="0">
                <a:latin typeface="+mn-lt"/>
                <a:cs typeface="Calibri"/>
              </a:rPr>
              <a:t/>
            </a:r>
            <a:br>
              <a:rPr lang="fr-FR" sz="4400" b="1" dirty="0">
                <a:latin typeface="+mn-lt"/>
                <a:cs typeface="Calibri"/>
              </a:rPr>
            </a:br>
            <a:r>
              <a:rPr lang="fr-FR" sz="4400" dirty="0">
                <a:latin typeface="+mn-lt"/>
                <a:cs typeface="Calibri"/>
              </a:rPr>
              <a:t>Informations Générales sur la faim et la malnutrition</a:t>
            </a:r>
            <a:endParaRPr lang="fr-FR" sz="3600" dirty="0"/>
          </a:p>
        </p:txBody>
      </p:sp>
      <p:pic>
        <p:nvPicPr>
          <p:cNvPr id="3" name="Image 13" descr="drapeau-anim012">
            <a:extLst>
              <a:ext uri="{FF2B5EF4-FFF2-40B4-BE49-F238E27FC236}">
                <a16:creationId xmlns:a16="http://schemas.microsoft.com/office/drawing/2014/main" id="{4C0FE49A-825B-4921-8EBE-94EA579FA73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0364" y="193404"/>
            <a:ext cx="2053334" cy="1189347"/>
          </a:xfrm>
          <a:prstGeom prst="rect">
            <a:avLst/>
          </a:prstGeom>
          <a:noFill/>
          <a:ln>
            <a:noFill/>
          </a:ln>
        </p:spPr>
      </p:pic>
      <p:pic>
        <p:nvPicPr>
          <p:cNvPr id="4" name="Picture 3">
            <a:extLst>
              <a:ext uri="{FF2B5EF4-FFF2-40B4-BE49-F238E27FC236}">
                <a16:creationId xmlns:a16="http://schemas.microsoft.com/office/drawing/2014/main" id="{B0C1702C-D311-4904-BCBE-94606CB52E9F}"/>
              </a:ext>
            </a:extLst>
          </p:cNvPr>
          <p:cNvPicPr/>
          <p:nvPr/>
        </p:nvPicPr>
        <p:blipFill rotWithShape="1">
          <a:blip r:embed="rId4"/>
          <a:srcRect l="19075" t="41991" r="63556" b="42832"/>
          <a:stretch/>
        </p:blipFill>
        <p:spPr bwMode="auto">
          <a:xfrm>
            <a:off x="9456234" y="300084"/>
            <a:ext cx="2380608" cy="9377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780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0443-35EA-BD8E-4AA9-A6FC81A8B2C1}"/>
              </a:ext>
            </a:extLst>
          </p:cNvPr>
          <p:cNvSpPr>
            <a:spLocks noGrp="1"/>
          </p:cNvSpPr>
          <p:nvPr>
            <p:ph type="title"/>
          </p:nvPr>
        </p:nvSpPr>
        <p:spPr>
          <a:xfrm>
            <a:off x="606707" y="357462"/>
            <a:ext cx="10515600" cy="1054166"/>
          </a:xfrm>
        </p:spPr>
        <p:txBody>
          <a:bodyPr>
            <a:normAutofit fontScale="90000"/>
          </a:bodyPr>
          <a:lstStyle/>
          <a:p>
            <a:pPr>
              <a:defRPr b="1">
                <a:latin typeface="+mn-lt"/>
              </a:defRPr>
            </a:pPr>
            <a:r>
              <a:rPr lang="fr-FR" dirty="0"/>
              <a:t>Présentation d'un événement de</a:t>
            </a:r>
            <a:br>
              <a:rPr lang="fr-FR" dirty="0"/>
            </a:br>
            <a:r>
              <a:rPr lang="fr-FR" dirty="0"/>
              <a:t>Dialogue sur la nutrition </a:t>
            </a:r>
          </a:p>
        </p:txBody>
      </p:sp>
      <p:sp>
        <p:nvSpPr>
          <p:cNvPr id="3" name="Content Placeholder 2">
            <a:extLst>
              <a:ext uri="{FF2B5EF4-FFF2-40B4-BE49-F238E27FC236}">
                <a16:creationId xmlns:a16="http://schemas.microsoft.com/office/drawing/2014/main" id="{67A50532-66F8-B80B-4BA4-DF876556E20D}"/>
              </a:ext>
            </a:extLst>
          </p:cNvPr>
          <p:cNvSpPr>
            <a:spLocks noGrp="1"/>
          </p:cNvSpPr>
          <p:nvPr>
            <p:ph idx="1"/>
          </p:nvPr>
        </p:nvSpPr>
        <p:spPr>
          <a:xfrm>
            <a:off x="431105" y="1932972"/>
            <a:ext cx="11381983" cy="4912046"/>
          </a:xfrm>
        </p:spPr>
        <p:txBody>
          <a:bodyPr vert="horz" lIns="91440" tIns="45720" rIns="91440" bIns="45720" anchor="t">
            <a:normAutofit/>
          </a:bodyPr>
          <a:lstStyle/>
          <a:p>
            <a:pPr marL="0" indent="0">
              <a:buNone/>
            </a:pPr>
            <a:r>
              <a:rPr lang="fr-FR" dirty="0"/>
              <a:t> Les ressources couvrent : </a:t>
            </a:r>
          </a:p>
          <a:p>
            <a:pPr marL="0" indent="0">
              <a:buNone/>
            </a:pPr>
            <a:endParaRPr lang="fr-FR" dirty="0"/>
          </a:p>
          <a:p>
            <a:pPr lvl="1">
              <a:buFont typeface="Courier New" panose="020B0604020202020204" pitchFamily="34" charset="0"/>
              <a:buChar char="o"/>
            </a:pPr>
            <a:r>
              <a:rPr lang="fr-FR" dirty="0"/>
              <a:t>Les définitions de la faim, de l'insécurité alimentaire, de la malnutrition</a:t>
            </a:r>
          </a:p>
          <a:p>
            <a:pPr lvl="1">
              <a:buFont typeface="Courier New" panose="020B0604020202020204" pitchFamily="34" charset="0"/>
              <a:buChar char="o"/>
            </a:pPr>
            <a:r>
              <a:rPr lang="fr-FR" dirty="0"/>
              <a:t>Le contexte mondial de la faim et de la nutrition</a:t>
            </a:r>
          </a:p>
          <a:p>
            <a:pPr lvl="1">
              <a:buFont typeface="Courier New" panose="020B0604020202020204" pitchFamily="34" charset="0"/>
              <a:buChar char="o"/>
            </a:pPr>
            <a:r>
              <a:rPr lang="fr-FR" dirty="0"/>
              <a:t>L'accent des Dialogues sur la nutrition des personnes</a:t>
            </a:r>
          </a:p>
          <a:p>
            <a:pPr lvl="1">
              <a:buFont typeface="Courier New" panose="020B0604020202020204" pitchFamily="34" charset="0"/>
              <a:buChar char="o"/>
            </a:pPr>
            <a:r>
              <a:rPr lang="fr-FR" dirty="0"/>
              <a:t>Les déterminants d'une bonne nutrition</a:t>
            </a:r>
          </a:p>
          <a:p>
            <a:pPr lvl="1">
              <a:buFont typeface="Courier New" panose="020B0604020202020204" pitchFamily="34" charset="0"/>
              <a:buChar char="o"/>
            </a:pPr>
            <a:r>
              <a:rPr lang="fr-FR" dirty="0"/>
              <a:t>Des résultats de l'amélioration de la nutrition</a:t>
            </a:r>
          </a:p>
          <a:p>
            <a:pPr lvl="1">
              <a:buFont typeface="Courier New" panose="020B0604020202020204" pitchFamily="34" charset="0"/>
              <a:buChar char="o"/>
            </a:pPr>
            <a:r>
              <a:rPr lang="fr-FR" dirty="0"/>
              <a:t>Les définitions et impacts de la malnutrition (2 diapositives)</a:t>
            </a:r>
          </a:p>
          <a:p>
            <a:pPr lvl="1">
              <a:buFont typeface="Courier New" panose="020B0604020202020204" pitchFamily="34" charset="0"/>
              <a:buChar char="o"/>
            </a:pPr>
            <a:r>
              <a:rPr lang="fr-FR" dirty="0"/>
              <a:t>Qui est à risque de malnutrition</a:t>
            </a:r>
          </a:p>
          <a:p>
            <a:pPr lvl="1">
              <a:buFont typeface="Courier New" panose="020B0604020202020204" pitchFamily="34" charset="0"/>
              <a:buChar char="o"/>
            </a:pPr>
            <a:r>
              <a:rPr lang="fr-FR" dirty="0"/>
              <a:t>Des informations sur la situation nutritionnelle mondiale (2 diapositives)</a:t>
            </a:r>
          </a:p>
          <a:p>
            <a:pPr lvl="1">
              <a:buFont typeface="Courier New" panose="020B0604020202020204" pitchFamily="34" charset="0"/>
              <a:buChar char="o"/>
            </a:pPr>
            <a:r>
              <a:rPr lang="fr-FR" dirty="0"/>
              <a:t>Des sources de données sur la nutrition</a:t>
            </a:r>
          </a:p>
        </p:txBody>
      </p:sp>
      <p:pic>
        <p:nvPicPr>
          <p:cNvPr id="4" name="Picture 3">
            <a:extLst>
              <a:ext uri="{FF2B5EF4-FFF2-40B4-BE49-F238E27FC236}">
                <a16:creationId xmlns:a16="http://schemas.microsoft.com/office/drawing/2014/main" id="{BB4E19E6-F0B8-429A-8B93-F07C995431F1}"/>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623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7698-A348-A181-7A07-BAA98831F5E0}"/>
              </a:ext>
            </a:extLst>
          </p:cNvPr>
          <p:cNvSpPr>
            <a:spLocks noGrp="1"/>
          </p:cNvSpPr>
          <p:nvPr>
            <p:ph type="title"/>
          </p:nvPr>
        </p:nvSpPr>
        <p:spPr>
          <a:xfrm>
            <a:off x="838200" y="365125"/>
            <a:ext cx="10515600" cy="1116628"/>
          </a:xfrm>
        </p:spPr>
        <p:txBody>
          <a:bodyPr>
            <a:normAutofit/>
          </a:bodyPr>
          <a:lstStyle/>
          <a:p>
            <a:pPr>
              <a:defRPr sz="3600" b="1">
                <a:latin typeface="+mn-lt"/>
                <a:ea typeface="+mj-lt"/>
                <a:cs typeface="+mj-lt"/>
              </a:defRPr>
            </a:pPr>
            <a:r>
              <a:rPr lang="fr-FR" dirty="0"/>
              <a:t>Définir la faim, l'insécurité alimentaire</a:t>
            </a:r>
            <a:br>
              <a:rPr lang="fr-FR" dirty="0"/>
            </a:br>
            <a:r>
              <a:rPr lang="fr-FR" dirty="0"/>
              <a:t>et la malnutrition</a:t>
            </a:r>
          </a:p>
        </p:txBody>
      </p:sp>
      <p:sp>
        <p:nvSpPr>
          <p:cNvPr id="3" name="Content Placeholder 2">
            <a:extLst>
              <a:ext uri="{FF2B5EF4-FFF2-40B4-BE49-F238E27FC236}">
                <a16:creationId xmlns:a16="http://schemas.microsoft.com/office/drawing/2014/main" id="{F1281E9C-C02D-FA88-F016-B629972B5DA0}"/>
              </a:ext>
            </a:extLst>
          </p:cNvPr>
          <p:cNvSpPr>
            <a:spLocks noGrp="1"/>
          </p:cNvSpPr>
          <p:nvPr>
            <p:ph idx="1"/>
          </p:nvPr>
        </p:nvSpPr>
        <p:spPr>
          <a:xfrm>
            <a:off x="838200" y="2025569"/>
            <a:ext cx="10515600" cy="4209301"/>
          </a:xfrm>
        </p:spPr>
        <p:txBody>
          <a:bodyPr vert="horz" lIns="91440" tIns="45720" rIns="91440" bIns="45720" anchor="t">
            <a:normAutofit fontScale="85000" lnSpcReduction="20000"/>
          </a:bodyPr>
          <a:lstStyle/>
          <a:p>
            <a:pPr marL="0" indent="0">
              <a:buNone/>
              <a:defRPr>
                <a:ea typeface="+mn-lt"/>
                <a:cs typeface="+mn-lt"/>
              </a:defRPr>
            </a:pPr>
            <a:r>
              <a:rPr lang="fr-FR" dirty="0"/>
              <a:t>Trois concepts différents :</a:t>
            </a:r>
            <a:endParaRPr lang="fr-FR" sz="1800" dirty="0">
              <a:cs typeface="Calibri"/>
            </a:endParaRPr>
          </a:p>
          <a:p>
            <a:pPr>
              <a:defRPr>
                <a:cs typeface="Calibri"/>
              </a:defRPr>
            </a:pPr>
            <a:r>
              <a:rPr lang="fr-FR" sz="2400" b="1" dirty="0"/>
              <a:t>Faim </a:t>
            </a:r>
            <a:r>
              <a:rPr lang="fr-FR" sz="2400" dirty="0"/>
              <a:t>= inconfort / douleur physique dû au fait de ne pas manger suffisamment de calories</a:t>
            </a:r>
          </a:p>
          <a:p>
            <a:pPr lvl="1">
              <a:buFont typeface="Courier New" panose="020B0604020202020204" pitchFamily="34" charset="0"/>
              <a:buChar char="o"/>
              <a:defRPr sz="2000"/>
            </a:pPr>
            <a:r>
              <a:rPr lang="fr-FR" dirty="0">
                <a:cs typeface="Calibri"/>
              </a:rPr>
              <a:t>Nombre de personnes qui ont été confrontées à la faim en 2023 (sous-alimentation) : </a:t>
            </a:r>
            <a:r>
              <a:rPr lang="fr-FR" b="1" dirty="0">
                <a:solidFill>
                  <a:srgbClr val="000000"/>
                </a:solidFill>
                <a:ea typeface="+mn-lt"/>
                <a:cs typeface="+mn-lt"/>
              </a:rPr>
              <a:t>733 millions</a:t>
            </a:r>
          </a:p>
          <a:p>
            <a:pPr lvl="1">
              <a:buFont typeface="Courier New" panose="020B0604020202020204" pitchFamily="34" charset="0"/>
              <a:buChar char="o"/>
            </a:pPr>
            <a:endParaRPr lang="fr-FR" sz="1300" dirty="0">
              <a:solidFill>
                <a:srgbClr val="DEDDDD"/>
              </a:solidFill>
              <a:cs typeface="Calibri"/>
            </a:endParaRPr>
          </a:p>
          <a:p>
            <a:pPr>
              <a:lnSpc>
                <a:spcPct val="100000"/>
              </a:lnSpc>
              <a:spcBef>
                <a:spcPct val="20000"/>
              </a:spcBef>
              <a:spcAft>
                <a:spcPct val="0"/>
              </a:spcAft>
              <a:defRPr sz="2400">
                <a:cs typeface="Calibri"/>
              </a:defRPr>
            </a:pPr>
            <a:r>
              <a:rPr lang="fr-FR" b="1" dirty="0"/>
              <a:t>Insécurité alimentaire</a:t>
            </a:r>
            <a:r>
              <a:rPr lang="fr-FR" dirty="0"/>
              <a:t> = manque d'accès régulier à des aliments sains, nutritifs, suffisants, abordables et appropriés tout au long de l'année </a:t>
            </a:r>
          </a:p>
          <a:p>
            <a:pPr lvl="1">
              <a:lnSpc>
                <a:spcPct val="100000"/>
              </a:lnSpc>
              <a:spcBef>
                <a:spcPct val="20000"/>
              </a:spcBef>
              <a:spcAft>
                <a:spcPct val="0"/>
              </a:spcAft>
              <a:buFont typeface="Courier New" panose="020B0604020202020204" pitchFamily="34" charset="0"/>
              <a:buChar char="o"/>
              <a:defRPr sz="2000">
                <a:cs typeface="Calibri"/>
              </a:defRPr>
            </a:pPr>
            <a:r>
              <a:rPr lang="fr-FR" dirty="0"/>
              <a:t>Nombre de personnes qui étaient en situation d'insécurité alimentaire modérée ou grave en 2023: </a:t>
            </a:r>
            <a:r>
              <a:rPr lang="fr-FR" b="1" dirty="0"/>
              <a:t>2,33 milliards</a:t>
            </a:r>
            <a:endParaRPr lang="fr-FR" sz="2000" dirty="0">
              <a:cs typeface="Calibri"/>
            </a:endParaRPr>
          </a:p>
          <a:p>
            <a:pPr lvl="1">
              <a:lnSpc>
                <a:spcPct val="100000"/>
              </a:lnSpc>
              <a:spcBef>
                <a:spcPct val="20000"/>
              </a:spcBef>
              <a:spcAft>
                <a:spcPct val="0"/>
              </a:spcAft>
              <a:buFont typeface="Courier New" panose="020B0604020202020204" pitchFamily="34" charset="0"/>
              <a:buChar char="o"/>
            </a:pPr>
            <a:endParaRPr lang="fr-FR" sz="2000" b="1" dirty="0">
              <a:cs typeface="Calibri"/>
            </a:endParaRPr>
          </a:p>
          <a:p>
            <a:pPr>
              <a:lnSpc>
                <a:spcPct val="100000"/>
              </a:lnSpc>
              <a:spcBef>
                <a:spcPct val="20000"/>
              </a:spcBef>
              <a:spcAft>
                <a:spcPct val="0"/>
              </a:spcAft>
              <a:defRPr sz="2400">
                <a:cs typeface="Calibri"/>
              </a:defRPr>
            </a:pPr>
            <a:r>
              <a:rPr lang="fr-FR" b="1" dirty="0"/>
              <a:t>Malnutrition </a:t>
            </a:r>
            <a:r>
              <a:rPr lang="fr-FR" dirty="0"/>
              <a:t>= ne pas avoir les bonnes quantités ou être incapable d'utiliser correctement les calories, les nutriments et / ou les micronutriments en raison d'une mauvaise alimentation ou de soins</a:t>
            </a:r>
          </a:p>
          <a:p>
            <a:pPr lvl="1">
              <a:lnSpc>
                <a:spcPct val="100000"/>
              </a:lnSpc>
              <a:spcBef>
                <a:spcPct val="20000"/>
              </a:spcBef>
              <a:spcAft>
                <a:spcPct val="0"/>
              </a:spcAft>
              <a:buFont typeface="Courier New" panose="020B0604020202020204" pitchFamily="34" charset="0"/>
              <a:buChar char="o"/>
              <a:defRPr sz="2000">
                <a:solidFill>
                  <a:srgbClr val="000000"/>
                </a:solidFill>
                <a:ea typeface="+mn-lt"/>
                <a:cs typeface="+mn-lt"/>
              </a:defRPr>
            </a:pPr>
            <a:r>
              <a:rPr lang="fr-FR" dirty="0"/>
              <a:t>Divers indicateurs (voir les diapositives suivantes pour les chiffres)</a:t>
            </a:r>
          </a:p>
          <a:p>
            <a:pPr marL="0" indent="0">
              <a:buNone/>
            </a:pPr>
            <a:endParaRPr lang="fr-FR" sz="1400" dirty="0">
              <a:cs typeface="Calibri"/>
            </a:endParaRPr>
          </a:p>
          <a:p>
            <a:pPr marL="0" indent="0">
              <a:buNone/>
              <a:defRPr sz="1400"/>
            </a:pPr>
            <a:r>
              <a:rPr lang="fr-FR" dirty="0">
                <a:cs typeface="Calibri"/>
              </a:rPr>
              <a:t>Sources : </a:t>
            </a:r>
            <a:r>
              <a:rPr lang="fr-FR" dirty="0">
                <a:ea typeface="+mn-lt"/>
                <a:cs typeface="+mn-lt"/>
              </a:rPr>
              <a:t>FAO, IFAD, UNICEF, PAM et OMS. 2024.L'état de la sécurité alimentaire et de la nutrition dans le monde 2024. </a:t>
            </a:r>
            <a:endParaRPr lang="fr-FR" dirty="0">
              <a:cs typeface="Calibri"/>
            </a:endParaRPr>
          </a:p>
        </p:txBody>
      </p:sp>
      <p:pic>
        <p:nvPicPr>
          <p:cNvPr id="4" name="Picture 3">
            <a:extLst>
              <a:ext uri="{FF2B5EF4-FFF2-40B4-BE49-F238E27FC236}">
                <a16:creationId xmlns:a16="http://schemas.microsoft.com/office/drawing/2014/main" id="{D7002EC9-6E8B-4CE7-8068-EBE4E15E01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1331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19823"/>
          </a:xfrm>
        </p:spPr>
        <p:txBody>
          <a:bodyPr>
            <a:normAutofit fontScale="90000"/>
          </a:bodyPr>
          <a:lstStyle/>
          <a:p>
            <a:pPr>
              <a:defRPr sz="3600" b="1">
                <a:latin typeface="+mn-lt"/>
                <a:cs typeface="Calibri"/>
              </a:defRPr>
            </a:pPr>
            <a:r>
              <a:t>Le contexte mondial de la faim et de la 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1963299"/>
            <a:ext cx="10515600" cy="4894701"/>
          </a:xfrm>
        </p:spPr>
        <p:txBody>
          <a:bodyPr vert="horz" lIns="91440" tIns="45720" rIns="91440" bIns="45720" anchor="t">
            <a:noAutofit/>
          </a:bodyPr>
          <a:lstStyle/>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Au cours des dernières années, une succession de chocs, </a:t>
            </a:r>
            <a:r>
              <a:rPr lang="fr-FR" dirty="0">
                <a:ea typeface="+mn-lt"/>
              </a:rPr>
              <a:t>notamment la pandémie de COVID-19, les phénomènes météorologiques extrêmes, les conflits et les chocs économiques ont touché des pays du monde entier.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ea typeface="+mn-l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ea typeface="+mn-lt"/>
                <a:cs typeface="Times New Roman"/>
              </a:defRPr>
            </a:pPr>
            <a:r>
              <a:rPr lang="fr-FR" dirty="0"/>
              <a:t>Cela a conduit </a:t>
            </a:r>
            <a:r>
              <a:rPr lang="fr-FR" dirty="0">
                <a:solidFill>
                  <a:srgbClr val="333333"/>
                </a:solidFill>
                <a:cs typeface="Arial"/>
              </a:rPr>
              <a:t>à</a:t>
            </a:r>
            <a:r>
              <a:rPr lang="fr-FR" sz="2400" dirty="0">
                <a:solidFill>
                  <a:srgbClr val="333333"/>
                </a:solidFill>
                <a:ea typeface="+mn-lt"/>
                <a:cs typeface="+mn-lt"/>
              </a:rPr>
              <a:t> l'augmentation du prix des denrées alimentaires</a:t>
            </a:r>
            <a:r>
              <a:rPr lang="fr-FR" dirty="0"/>
              <a:t> et à une crise du coût de la vie, et a </a:t>
            </a:r>
            <a:r>
              <a:rPr lang="fr-FR" sz="2400" dirty="0">
                <a:solidFill>
                  <a:srgbClr val="333333"/>
                </a:solidFill>
                <a:ea typeface="+mn-lt"/>
                <a:cs typeface="+mn-lt"/>
              </a:rPr>
              <a:t>encore plus éloigné le monde des objectifs</a:t>
            </a:r>
            <a:r>
              <a:rPr lang="fr-FR" dirty="0"/>
              <a:t> pour mettre fin à la faim et à la malnutrition sous toutes ses formes d'ici 2030.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Des millions de personnes, en particulier des femmes, des enfants et des groupes vulnérables, sont plongés dans la malnutrition et la faim. Sans action, politiques et investissements urgents, les conséquences pourraient durer des générations.</a:t>
            </a:r>
            <a:endParaRPr lang="fr-FR" sz="2400" dirty="0">
              <a:cs typeface="Times New Roman"/>
            </a:endParaRPr>
          </a:p>
        </p:txBody>
      </p:sp>
      <p:pic>
        <p:nvPicPr>
          <p:cNvPr id="4" name="Picture 3">
            <a:extLst>
              <a:ext uri="{FF2B5EF4-FFF2-40B4-BE49-F238E27FC236}">
                <a16:creationId xmlns:a16="http://schemas.microsoft.com/office/drawing/2014/main" id="{F0738F62-F977-4330-8A4D-4EC8E6DF5C3D}"/>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778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DE85-F0FC-BCEA-99CB-103E93183478}"/>
              </a:ext>
            </a:extLst>
          </p:cNvPr>
          <p:cNvSpPr>
            <a:spLocks noGrp="1"/>
          </p:cNvSpPr>
          <p:nvPr>
            <p:ph type="title"/>
          </p:nvPr>
        </p:nvSpPr>
        <p:spPr/>
        <p:txBody>
          <a:bodyPr>
            <a:normAutofit/>
          </a:bodyPr>
          <a:lstStyle/>
          <a:p>
            <a:pPr algn="l">
              <a:defRPr sz="3600" b="1">
                <a:latin typeface="+mn-lt"/>
                <a:cs typeface="Calibri"/>
              </a:defRPr>
            </a:pPr>
            <a:r>
              <a:rPr lang="fr-FR" dirty="0"/>
              <a:t>Le programme de Dialogues est axé sur</a:t>
            </a:r>
            <a:br>
              <a:rPr lang="fr-FR" dirty="0"/>
            </a:br>
            <a:r>
              <a:rPr lang="fr-FR" dirty="0"/>
              <a:t>la nutrition des personnes</a:t>
            </a:r>
            <a:endParaRPr lang="fr-FR" sz="3600" b="1" dirty="0">
              <a:latin typeface="+mn-lt"/>
              <a:ea typeface="Calibri"/>
              <a:cs typeface="Calibri"/>
            </a:endParaRPr>
          </a:p>
        </p:txBody>
      </p:sp>
      <p:sp>
        <p:nvSpPr>
          <p:cNvPr id="4" name="Subtitle 2">
            <a:extLst>
              <a:ext uri="{FF2B5EF4-FFF2-40B4-BE49-F238E27FC236}">
                <a16:creationId xmlns:a16="http://schemas.microsoft.com/office/drawing/2014/main" id="{847057F5-0579-F952-F28A-AB8D871E4E02}"/>
              </a:ext>
            </a:extLst>
          </p:cNvPr>
          <p:cNvSpPr txBox="1">
            <a:spLocks/>
          </p:cNvSpPr>
          <p:nvPr/>
        </p:nvSpPr>
        <p:spPr>
          <a:xfrm>
            <a:off x="838200" y="2116695"/>
            <a:ext cx="9445112" cy="4532248"/>
          </a:xfrm>
          <a:prstGeom prst="rect">
            <a:avLst/>
          </a:prstGeom>
        </p:spPr>
        <p:txBody>
          <a:bodyPr vert="horz" lIns="91440" tIns="45720" rIns="91440" bIns="4572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sz="2800">
                <a:cs typeface="Calibri"/>
              </a:defRPr>
            </a:pPr>
            <a:r>
              <a:rPr lang="fr-FR" dirty="0"/>
              <a:t>La NUTRITION est…</a:t>
            </a:r>
          </a:p>
          <a:p>
            <a:pPr marL="457200" indent="-457200" algn="l">
              <a:buFont typeface="Arial,Sans-Serif" panose="020B0604020202020204" pitchFamily="34" charset="0"/>
              <a:buChar char="•"/>
              <a:defRPr sz="2800">
                <a:cs typeface="Calibri"/>
              </a:defRPr>
            </a:pPr>
            <a:r>
              <a:rPr lang="fr-FR" dirty="0"/>
              <a:t>liée à l'alimentation, à la santé, à l'éducation, aux soins, à l'eau, à l'assainissement et à l'hygiène, au genre, au climat, à l'investissement et plus encore. </a:t>
            </a:r>
            <a:endParaRPr lang="fr-FR" dirty="0">
              <a:cs typeface="Calibri"/>
            </a:endParaRPr>
          </a:p>
          <a:p>
            <a:pPr marL="457200" indent="-457200" algn="l">
              <a:buChar char="•"/>
              <a:defRPr sz="2800">
                <a:cs typeface="Calibri"/>
              </a:defRPr>
            </a:pPr>
            <a:r>
              <a:rPr lang="fr-FR" dirty="0"/>
              <a:t>un droit pour tous.</a:t>
            </a:r>
          </a:p>
          <a:p>
            <a:pPr marL="457200" indent="-457200" algn="l">
              <a:buChar char="•"/>
              <a:defRPr sz="2800">
                <a:cs typeface="Calibri"/>
              </a:defRPr>
            </a:pPr>
            <a:r>
              <a:rPr lang="fr-FR" dirty="0"/>
              <a:t>au cœur de la réalisation des Objectifs de développement durable. Au moins 12 ODD sont très pertinents pour la nutrition.</a:t>
            </a:r>
          </a:p>
          <a:p>
            <a:pPr marL="342900" indent="-342900" algn="l">
              <a:buFont typeface="Arial"/>
              <a:buChar char="•"/>
            </a:pPr>
            <a:endParaRPr lang="fr-FR" sz="2800" b="0" i="0" dirty="0">
              <a:solidFill>
                <a:srgbClr val="3C4245"/>
              </a:solidFill>
              <a:effectLst/>
              <a:highlight>
                <a:srgbClr val="FFFFFF"/>
              </a:highligh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5B4C3B07-13DE-40BB-9532-9D93349B58DF}"/>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1296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F042-C190-502D-A5B8-850739AD2044}"/>
              </a:ext>
            </a:extLst>
          </p:cNvPr>
          <p:cNvSpPr>
            <a:spLocks noGrp="1"/>
          </p:cNvSpPr>
          <p:nvPr>
            <p:ph type="title"/>
          </p:nvPr>
        </p:nvSpPr>
        <p:spPr/>
        <p:txBody>
          <a:bodyPr>
            <a:normAutofit/>
          </a:bodyPr>
          <a:lstStyle/>
          <a:p>
            <a:pPr>
              <a:defRPr sz="3600" b="1" kern="100">
                <a:latin typeface="+mn-lt"/>
                <a:ea typeface="Aptos" panose="020B0004020202020204" pitchFamily="34" charset="0"/>
                <a:cs typeface="Times New Roman"/>
              </a:defRPr>
            </a:pPr>
            <a:r>
              <a:rPr lang="fr-FR" dirty="0">
                <a:effectLst/>
              </a:rPr>
              <a:t>Qu'est-ce qui contribue à une</a:t>
            </a:r>
            <a:r>
              <a:rPr lang="fr-FR" dirty="0"/>
              <a:t/>
            </a:r>
            <a:br>
              <a:rPr lang="fr-FR" dirty="0"/>
            </a:br>
            <a:r>
              <a:rPr lang="fr-FR" dirty="0">
                <a:effectLst/>
              </a:rPr>
              <a:t>bonne </a:t>
            </a:r>
            <a:r>
              <a:rPr lang="fr-FR" dirty="0"/>
              <a:t>nutrition ? </a:t>
            </a:r>
            <a:endParaRPr lang="fr-FR" b="1" dirty="0">
              <a:latin typeface="+mn-lt"/>
              <a:ea typeface="Calibri"/>
              <a:cs typeface="Calibri"/>
            </a:endParaRPr>
          </a:p>
        </p:txBody>
      </p:sp>
      <p:sp>
        <p:nvSpPr>
          <p:cNvPr id="3" name="Content Placeholder 2">
            <a:extLst>
              <a:ext uri="{FF2B5EF4-FFF2-40B4-BE49-F238E27FC236}">
                <a16:creationId xmlns:a16="http://schemas.microsoft.com/office/drawing/2014/main" id="{562E5E0A-2176-C663-3C53-F009EE903464}"/>
              </a:ext>
            </a:extLst>
          </p:cNvPr>
          <p:cNvSpPr>
            <a:spLocks noGrp="1"/>
          </p:cNvSpPr>
          <p:nvPr>
            <p:ph idx="1"/>
          </p:nvPr>
        </p:nvSpPr>
        <p:spPr>
          <a:xfrm>
            <a:off x="827690" y="1944413"/>
            <a:ext cx="10515600" cy="4548461"/>
          </a:xfrm>
        </p:spPr>
        <p:txBody>
          <a:bodyPr vert="horz" lIns="91440" tIns="45720" rIns="91440" bIns="45720" anchor="t">
            <a:normAutofit fontScale="85000" lnSpcReduction="20000"/>
          </a:bodyPr>
          <a:lstStyle/>
          <a:p>
            <a:pPr marL="11113" marR="0" indent="0">
              <a:lnSpc>
                <a:spcPct val="107000"/>
              </a:lnSpc>
              <a:spcBef>
                <a:spcPts val="0"/>
              </a:spcBef>
              <a:spcAft>
                <a:spcPts val="800"/>
              </a:spcAft>
              <a:buNone/>
              <a:defRPr sz="3000" kern="100">
                <a:effectLst/>
                <a:ea typeface="Aptos" panose="020B0004020202020204" pitchFamily="34" charset="0"/>
                <a:cs typeface="Times New Roman"/>
              </a:defRPr>
            </a:pPr>
            <a:r>
              <a:rPr lang="fr-FR" dirty="0"/>
              <a:t>Les déterminants de l'état nutritionnel des enfants 	</a:t>
            </a: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defRPr sz="1600" kern="100">
                <a:effectLst/>
                <a:ea typeface="Aptos" panose="020B0004020202020204" pitchFamily="34" charset="0"/>
                <a:cs typeface="Times New Roman"/>
              </a:defRPr>
            </a:pPr>
            <a:r>
              <a:rPr lang="fr-FR" dirty="0"/>
              <a:t>Basé sur le </a:t>
            </a:r>
            <a:r>
              <a:rPr lang="fr-FR" dirty="0">
                <a:hlinkClick r:id="rId2"/>
              </a:rPr>
              <a:t>Cadre conceptuel </a:t>
            </a:r>
            <a:r>
              <a:rPr lang="fr-FR" dirty="0"/>
              <a:t>de l'UNICEF sur les déterminants de la nutrition maternelle et infantile.</a:t>
            </a:r>
          </a:p>
        </p:txBody>
      </p:sp>
      <p:sp>
        <p:nvSpPr>
          <p:cNvPr id="4" name="Rectangle: Rounded Corners 3">
            <a:extLst>
              <a:ext uri="{FF2B5EF4-FFF2-40B4-BE49-F238E27FC236}">
                <a16:creationId xmlns:a16="http://schemas.microsoft.com/office/drawing/2014/main" id="{5A6B3ACA-9D42-AB9B-77F8-7F29700A9969}"/>
              </a:ext>
            </a:extLst>
          </p:cNvPr>
          <p:cNvSpPr/>
          <p:nvPr/>
        </p:nvSpPr>
        <p:spPr>
          <a:xfrm>
            <a:off x="827690" y="2773870"/>
            <a:ext cx="6487037" cy="2656737"/>
          </a:xfrm>
          <a:prstGeom prst="roundRect">
            <a:avLst/>
          </a:prstGeom>
          <a:solidFill>
            <a:srgbClr val="FFC000"/>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marL="285750" marR="0" lvl="0" indent="-285750">
              <a:lnSpc>
                <a:spcPct val="107000"/>
              </a:lnSpc>
              <a:spcBef>
                <a:spcPts val="0"/>
              </a:spcBef>
              <a:spcAft>
                <a:spcPts val="0"/>
              </a:spcAft>
              <a:buFont typeface="Arial" panose="020B0604020202020204" pitchFamily="34" charset="0"/>
              <a:buChar char="•"/>
              <a:defRPr sz="2000" kern="100">
                <a:ea typeface="Times New Roman" panose="02020603050405020304" pitchFamily="18" charset="0"/>
                <a:cs typeface="Times New Roman"/>
              </a:defRPr>
            </a:pPr>
            <a:r>
              <a:rPr lang="fr-FR" b="1" dirty="0"/>
              <a:t>Disponibilité </a:t>
            </a:r>
            <a:r>
              <a:rPr lang="fr-FR" b="1" dirty="0">
                <a:effectLst/>
              </a:rPr>
              <a:t>d'aliments nutritifs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Accès à des aliments nutritifs abordables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Services essentiels de nutrition, de santé, d'éducation, d'assainissement et de protection sociale</a:t>
            </a:r>
          </a:p>
          <a:p>
            <a:pPr marL="285750" indent="-285750">
              <a:lnSpc>
                <a:spcPct val="107000"/>
              </a:lnSpc>
              <a:buFont typeface="Arial" panose="020B0604020202020204" pitchFamily="34" charset="0"/>
              <a:buChar char="•"/>
              <a:defRPr sz="2000" kern="100">
                <a:ea typeface="Times New Roman" panose="02020603050405020304" pitchFamily="18" charset="0"/>
                <a:cs typeface="Times New Roman"/>
              </a:defRPr>
            </a:pPr>
            <a:r>
              <a:rPr lang="fr-FR" b="1" dirty="0">
                <a:effectLst/>
              </a:rPr>
              <a:t>Pratiques d'alimentation et de soins adaptées</a:t>
            </a:r>
            <a:r>
              <a:rPr lang="fr-FR" b="1" dirty="0"/>
              <a:t> à l'âge (y compris l'allaitement maternel)</a:t>
            </a:r>
            <a:endParaRPr lang="fr-FR" sz="2000" b="1" kern="100" dirty="0">
              <a:effectLst/>
              <a:ea typeface="Times New Roman" panose="02020603050405020304" pitchFamily="18" charset="0"/>
              <a:cs typeface="Times New Roman" panose="02020603050405020304" pitchFamily="18" charset="0"/>
            </a:endParaRPr>
          </a:p>
          <a:p>
            <a:pPr algn="ctr"/>
            <a:endParaRPr lang="fr-FR" sz="1400" b="1" dirty="0"/>
          </a:p>
        </p:txBody>
      </p:sp>
      <p:sp>
        <p:nvSpPr>
          <p:cNvPr id="5" name="Arrow: Right 4">
            <a:extLst>
              <a:ext uri="{FF2B5EF4-FFF2-40B4-BE49-F238E27FC236}">
                <a16:creationId xmlns:a16="http://schemas.microsoft.com/office/drawing/2014/main" id="{AD73E806-44D8-5FDF-8D34-1CE1C31829A5}"/>
              </a:ext>
            </a:extLst>
          </p:cNvPr>
          <p:cNvSpPr/>
          <p:nvPr/>
        </p:nvSpPr>
        <p:spPr>
          <a:xfrm>
            <a:off x="7637979" y="3976327"/>
            <a:ext cx="978408" cy="484632"/>
          </a:xfrm>
          <a:prstGeom prst="rightArrow">
            <a:avLst/>
          </a:prstGeom>
          <a:solidFill>
            <a:srgbClr val="FFFF00"/>
          </a:solidFill>
        </p:spPr>
        <p:style>
          <a:lnRef idx="2">
            <a:schemeClr val="accent6"/>
          </a:lnRef>
          <a:fillRef idx="1">
            <a:schemeClr val="lt1"/>
          </a:fillRef>
          <a:effectRef idx="0">
            <a:schemeClr val="accent6"/>
          </a:effectRef>
          <a:fontRef idx="minor">
            <a:schemeClr val="dk1"/>
          </a:fontRef>
        </p:style>
        <p:txBody>
          <a:bodyPr anchor="ctr"/>
          <a:lstStyle/>
          <a:p>
            <a:pPr algn="ctr"/>
            <a:endParaRPr lang="en-US"/>
          </a:p>
        </p:txBody>
      </p:sp>
      <p:sp>
        <p:nvSpPr>
          <p:cNvPr id="6" name="Oval 5">
            <a:extLst>
              <a:ext uri="{FF2B5EF4-FFF2-40B4-BE49-F238E27FC236}">
                <a16:creationId xmlns:a16="http://schemas.microsoft.com/office/drawing/2014/main" id="{242AED42-4919-F771-9BF9-6B30F40DF81D}"/>
              </a:ext>
            </a:extLst>
          </p:cNvPr>
          <p:cNvSpPr/>
          <p:nvPr/>
        </p:nvSpPr>
        <p:spPr>
          <a:xfrm>
            <a:off x="8939639" y="3256155"/>
            <a:ext cx="2945288" cy="1692165"/>
          </a:xfrm>
          <a:prstGeom prst="ellipse">
            <a:avLst/>
          </a:prstGeom>
          <a:solidFill>
            <a:schemeClr val="accent2">
              <a:lumMod val="40000"/>
              <a:lumOff val="60000"/>
            </a:schemeClr>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algn="ctr">
              <a:defRPr sz="2000">
                <a:cs typeface="Calibri"/>
              </a:defRPr>
            </a:pPr>
            <a:r>
              <a:rPr lang="fr-FR" b="1" dirty="0"/>
              <a:t>État nutritionnel des enfants</a:t>
            </a:r>
          </a:p>
        </p:txBody>
      </p:sp>
      <p:pic>
        <p:nvPicPr>
          <p:cNvPr id="7" name="Picture 6">
            <a:extLst>
              <a:ext uri="{FF2B5EF4-FFF2-40B4-BE49-F238E27FC236}">
                <a16:creationId xmlns:a16="http://schemas.microsoft.com/office/drawing/2014/main" id="{3763C8AA-9E7D-4CE7-9FC6-B118B3E1F649}"/>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451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5D98-5ECF-9E94-A4E5-3C9E0D0D2A09}"/>
              </a:ext>
            </a:extLst>
          </p:cNvPr>
          <p:cNvSpPr>
            <a:spLocks noGrp="1"/>
          </p:cNvSpPr>
          <p:nvPr>
            <p:ph type="title"/>
          </p:nvPr>
        </p:nvSpPr>
        <p:spPr/>
        <p:txBody>
          <a:bodyPr>
            <a:normAutofit/>
          </a:bodyPr>
          <a:lstStyle/>
          <a:p>
            <a:pPr>
              <a:defRPr sz="3600" b="1">
                <a:effectLst/>
                <a:latin typeface="+mn-lt"/>
                <a:ea typeface="Noto Sans"/>
                <a:cs typeface="Noto Sans"/>
              </a:defRPr>
            </a:pPr>
            <a:r>
              <a:rPr dirty="0" err="1"/>
              <a:t>Résultats</a:t>
            </a:r>
            <a:r>
              <a:rPr dirty="0"/>
              <a:t> de </a:t>
            </a:r>
            <a:r>
              <a:rPr dirty="0" err="1"/>
              <a:t>l'amélioration</a:t>
            </a:r>
            <a:r>
              <a:rPr dirty="0"/>
              <a:t> de la nutrition</a:t>
            </a:r>
            <a:endParaRPr lang="en-US" sz="3600" b="1" dirty="0">
              <a:latin typeface="+mn-lt"/>
              <a:ea typeface="Noto Sans"/>
              <a:cs typeface="Noto Sans"/>
            </a:endParaRPr>
          </a:p>
        </p:txBody>
      </p:sp>
      <p:sp>
        <p:nvSpPr>
          <p:cNvPr id="3" name="Content Placeholder 2">
            <a:extLst>
              <a:ext uri="{FF2B5EF4-FFF2-40B4-BE49-F238E27FC236}">
                <a16:creationId xmlns:a16="http://schemas.microsoft.com/office/drawing/2014/main" id="{BF0B9E17-1570-A016-3144-27EBAAF18133}"/>
              </a:ext>
            </a:extLst>
          </p:cNvPr>
          <p:cNvSpPr>
            <a:spLocks noGrp="1"/>
          </p:cNvSpPr>
          <p:nvPr>
            <p:ph idx="1"/>
          </p:nvPr>
        </p:nvSpPr>
        <p:spPr>
          <a:xfrm>
            <a:off x="310009" y="1982787"/>
            <a:ext cx="7539037" cy="4351338"/>
          </a:xfrm>
        </p:spPr>
        <p:txBody>
          <a:bodyPr vert="horz" lIns="91440" tIns="45720" rIns="91440" bIns="45720" anchor="t">
            <a:normAutofit/>
          </a:bodyPr>
          <a:lstStyle/>
          <a:p>
            <a:pPr lvl="1">
              <a:defRPr b="1">
                <a:solidFill>
                  <a:srgbClr val="3C4245"/>
                </a:solidFill>
                <a:highlight>
                  <a:srgbClr val="FFFFFF"/>
                </a:highlight>
                <a:ea typeface="Noto Sans"/>
                <a:cs typeface="Noto Sans"/>
              </a:defRPr>
            </a:pPr>
            <a:r>
              <a:rPr lang="fr-FR" dirty="0"/>
              <a:t>Sante et </a:t>
            </a:r>
            <a:r>
              <a:rPr lang="fr-FR" dirty="0" err="1"/>
              <a:t>bien-etre</a:t>
            </a:r>
            <a:endParaRPr lang="fr-FR" dirty="0">
              <a:cs typeface="Calibri"/>
            </a:endParaRPr>
          </a:p>
          <a:p>
            <a:pPr lvl="1">
              <a:defRPr sz="2400">
                <a:solidFill>
                  <a:srgbClr val="3C4245"/>
                </a:solidFill>
                <a:highlight>
                  <a:srgbClr val="FFFFFF"/>
                </a:highlight>
                <a:ea typeface="Noto Sans"/>
                <a:cs typeface="Noto Sans"/>
              </a:defRPr>
            </a:pPr>
            <a:r>
              <a:rPr lang="fr-FR" b="1" dirty="0"/>
              <a:t>Formation :</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Croissance physique et développement cognitif des enfants</a:t>
            </a:r>
            <a:endParaRPr lang="fr-FR" i="0" dirty="0">
              <a:solidFill>
                <a:srgbClr val="3C4245"/>
              </a:solidFill>
              <a:effectLst/>
              <a:highlight>
                <a:srgbClr val="FFFFFF"/>
              </a:highlight>
              <a:ea typeface="Noto Sans"/>
              <a:cs typeface="Noto Sans"/>
            </a:endParaRPr>
          </a:p>
          <a:p>
            <a:pPr lvl="2">
              <a:buFont typeface="Wingdings" panose="020B0604020202020204" pitchFamily="34" charset="0"/>
              <a:buChar char="§"/>
              <a:defRPr>
                <a:solidFill>
                  <a:srgbClr val="3C4245"/>
                </a:solidFill>
                <a:highlight>
                  <a:srgbClr val="FFFFFF"/>
                </a:highlight>
                <a:ea typeface="Noto Sans"/>
                <a:cs typeface="Noto Sans"/>
              </a:defRPr>
            </a:pPr>
            <a:r>
              <a:rPr lang="fr-FR" dirty="0">
                <a:effectLst/>
              </a:rPr>
              <a:t>Préparation à l'école et </a:t>
            </a:r>
            <a:r>
              <a:rPr lang="fr-FR" dirty="0"/>
              <a:t>performance académique</a:t>
            </a:r>
          </a:p>
          <a:p>
            <a:pPr lvl="1">
              <a:defRPr b="1">
                <a:solidFill>
                  <a:srgbClr val="3C4245"/>
                </a:solidFill>
                <a:highlight>
                  <a:srgbClr val="FFFFFF"/>
                </a:highlight>
                <a:ea typeface="Noto Sans"/>
                <a:cs typeface="Noto Sans"/>
              </a:defRPr>
            </a:pPr>
            <a:r>
              <a:rPr lang="fr-FR" dirty="0"/>
              <a:t>Moyens de subsistance</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Productivité</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Le développement économique et la prospérité</a:t>
            </a:r>
            <a:endParaRPr lang="fr-FR" i="0" dirty="0">
              <a:solidFill>
                <a:srgbClr val="3C4245"/>
              </a:solidFill>
              <a:effectLst/>
              <a:highlight>
                <a:srgbClr val="FFFFFF"/>
              </a:highlight>
              <a:ea typeface="Noto Sans"/>
              <a:cs typeface="Noto Sans"/>
            </a:endParaRPr>
          </a:p>
          <a:p>
            <a:pPr lvl="1">
              <a:defRPr b="1">
                <a:solidFill>
                  <a:srgbClr val="3C4245"/>
                </a:solidFill>
                <a:effectLst/>
                <a:highlight>
                  <a:srgbClr val="FFFFFF"/>
                </a:highlight>
                <a:ea typeface="Noto Sans"/>
                <a:cs typeface="Noto Sans"/>
              </a:defRPr>
            </a:pPr>
            <a:r>
              <a:rPr lang="fr-FR" dirty="0"/>
              <a:t>Autonomisation des femmes</a:t>
            </a:r>
          </a:p>
          <a:p>
            <a:pPr lvl="1">
              <a:defRPr b="1">
                <a:solidFill>
                  <a:srgbClr val="3C4245"/>
                </a:solidFill>
                <a:highlight>
                  <a:srgbClr val="FFFFFF"/>
                </a:highlight>
                <a:ea typeface="Noto Sans"/>
                <a:cs typeface="Noto Sans"/>
              </a:defRPr>
            </a:pPr>
            <a:r>
              <a:rPr lang="fr-FR" dirty="0"/>
              <a:t>Cohésion sociale dans les sociétés, y compris la réduction des inégalités</a:t>
            </a:r>
          </a:p>
          <a:p>
            <a:pPr marL="0" indent="0">
              <a:buNone/>
            </a:pPr>
            <a:endParaRPr lang="fr-FR" dirty="0">
              <a:cs typeface="Calibri"/>
            </a:endParaRPr>
          </a:p>
        </p:txBody>
      </p:sp>
      <p:sp>
        <p:nvSpPr>
          <p:cNvPr id="4" name="Content Placeholder 3">
            <a:extLst>
              <a:ext uri="{FF2B5EF4-FFF2-40B4-BE49-F238E27FC236}">
                <a16:creationId xmlns:a16="http://schemas.microsoft.com/office/drawing/2014/main" id="{8044CB98-0F31-96B8-8D95-4A99A6AEE07A}"/>
              </a:ext>
            </a:extLst>
          </p:cNvPr>
          <p:cNvSpPr>
            <a:spLocks noGrp="1"/>
          </p:cNvSpPr>
          <p:nvPr>
            <p:ph sz="half" idx="4294967295"/>
          </p:nvPr>
        </p:nvSpPr>
        <p:spPr>
          <a:xfrm>
            <a:off x="8089607" y="2147887"/>
            <a:ext cx="3521148" cy="4344988"/>
          </a:xfrm>
        </p:spPr>
        <p:txBody>
          <a:bodyPr vert="horz" lIns="91440" tIns="45720" rIns="91440" bIns="45720" anchor="t">
            <a:normAutofit/>
          </a:bodyPr>
          <a:lstStyle/>
          <a:p>
            <a:endParaRPr lang="en-US" sz="4000" dirty="0">
              <a:solidFill>
                <a:schemeClr val="accent2"/>
              </a:solidFill>
            </a:endParaRPr>
          </a:p>
          <a:p>
            <a:pPr marL="0" indent="0">
              <a:buNone/>
            </a:pPr>
            <a:endParaRPr lang="en-US" sz="4000" dirty="0">
              <a:solidFill>
                <a:schemeClr val="accent2"/>
              </a:solidFill>
            </a:endParaRPr>
          </a:p>
          <a:p>
            <a:pPr marL="0" indent="0">
              <a:buNone/>
              <a:defRPr sz="4400" b="1">
                <a:solidFill>
                  <a:schemeClr val="accent2"/>
                </a:solidFill>
                <a:cs typeface="Calibri"/>
              </a:defRPr>
            </a:pPr>
            <a:r>
              <a:rPr dirty="0"/>
              <a:t>AMÉLIORÉ</a:t>
            </a:r>
            <a:r>
              <a:rPr lang="en-GB" dirty="0"/>
              <a:t>S</a:t>
            </a:r>
            <a:endParaRPr dirty="0"/>
          </a:p>
        </p:txBody>
      </p:sp>
      <p:pic>
        <p:nvPicPr>
          <p:cNvPr id="5" name="Picture 4">
            <a:extLst>
              <a:ext uri="{FF2B5EF4-FFF2-40B4-BE49-F238E27FC236}">
                <a16:creationId xmlns:a16="http://schemas.microsoft.com/office/drawing/2014/main" id="{265F8C0C-4519-465C-B248-9AC174E04055}"/>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181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en-GB" dirty="0"/>
              <a:t>Mal</a:t>
            </a:r>
            <a:r>
              <a:rPr dirty="0"/>
              <a:t>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43186"/>
            <a:ext cx="10515600" cy="4814814"/>
          </a:xfrm>
        </p:spPr>
        <p:txBody>
          <a:bodyPr vert="horz" lIns="91440" tIns="45720" rIns="91440" bIns="45720" anchor="t">
            <a:noAutofit/>
          </a:bodyPr>
          <a:lstStyle/>
          <a:p>
            <a:pPr marL="0" indent="0">
              <a:lnSpc>
                <a:spcPct val="107000"/>
              </a:lnSpc>
              <a:spcBef>
                <a:spcPts val="0"/>
              </a:spcBef>
              <a:spcAft>
                <a:spcPts val="800"/>
              </a:spcAft>
              <a:buNone/>
              <a:defRPr sz="2200" kern="100">
                <a:effectLst/>
                <a:ea typeface="Aptos" panose="020B0004020202020204" pitchFamily="34" charset="0"/>
                <a:cs typeface="Times New Roman"/>
              </a:defRPr>
            </a:pPr>
            <a:r>
              <a:rPr lang="fr-FR" dirty="0"/>
              <a:t>Différentes formes de malnutrition :</a:t>
            </a:r>
          </a:p>
          <a:p>
            <a:pPr>
              <a:lnSpc>
                <a:spcPct val="107000"/>
              </a:lnSpc>
              <a:spcBef>
                <a:spcPts val="0"/>
              </a:spcBef>
              <a:spcAft>
                <a:spcPts val="800"/>
              </a:spcAft>
              <a:defRPr sz="2200" b="1" kern="100">
                <a:ea typeface="Aptos" panose="020B0004020202020204" pitchFamily="34" charset="0"/>
                <a:cs typeface="Times New Roman"/>
              </a:defRPr>
            </a:pPr>
            <a:r>
              <a:rPr lang="fr-FR" dirty="0">
                <a:effectLst/>
              </a:rPr>
              <a:t>Dénutrition</a:t>
            </a:r>
            <a:r>
              <a:rPr lang="fr-FR" dirty="0"/>
              <a:t>: </a:t>
            </a:r>
            <a:endParaRPr lang="fr-FR" sz="2200" kern="100" dirty="0">
              <a:ea typeface="Aptos" panose="020B0004020202020204" pitchFamily="34" charset="0"/>
              <a:cs typeface="Segoe UI"/>
            </a:endParaRPr>
          </a:p>
          <a:p>
            <a:pPr lvl="1">
              <a:lnSpc>
                <a:spcPct val="107000"/>
              </a:lnSpc>
              <a:spcBef>
                <a:spcPts val="0"/>
              </a:spcBef>
              <a:spcAft>
                <a:spcPts val="800"/>
              </a:spcAft>
              <a:buFont typeface="Courier New" panose="020B0604020202020204" pitchFamily="34" charset="0"/>
              <a:buChar char="o"/>
              <a:defRPr sz="2200" kern="100"/>
            </a:pPr>
            <a:r>
              <a:rPr lang="fr-FR" dirty="0">
                <a:ea typeface="Aptos" panose="020B0004020202020204" pitchFamily="34" charset="0"/>
                <a:cs typeface="Times New Roman"/>
              </a:rPr>
              <a:t>Retard de croissance</a:t>
            </a:r>
            <a:r>
              <a:rPr lang="fr-FR" dirty="0">
                <a:effectLst/>
                <a:ea typeface="Aptos" panose="020B0004020202020204" pitchFamily="34" charset="0"/>
                <a:cs typeface="Times New Roman"/>
              </a:rPr>
              <a:t> </a:t>
            </a:r>
            <a:r>
              <a:rPr lang="fr-FR" dirty="0">
                <a:effectLst/>
                <a:ea typeface="Times New Roman" panose="02020603050405020304" pitchFamily="18" charset="0"/>
                <a:cs typeface="Segoe UI"/>
              </a:rPr>
              <a:t>(trop petit pour l'âge</a:t>
            </a:r>
            <a:r>
              <a:rPr lang="fr-FR" dirty="0">
                <a:ea typeface="Times New Roman" panose="02020603050405020304" pitchFamily="18" charset="0"/>
                <a:cs typeface="Segoe UI"/>
              </a:rPr>
              <a:t>) - forme chronique de 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Times New Roman" panose="02020603050405020304" pitchFamily="18" charset="0"/>
                <a:cs typeface="Segoe UI"/>
              </a:defRPr>
            </a:pPr>
            <a:r>
              <a:rPr lang="fr-FR" dirty="0"/>
              <a:t>Perte de poids</a:t>
            </a:r>
            <a:r>
              <a:rPr lang="fr-FR" dirty="0">
                <a:effectLst/>
              </a:rPr>
              <a:t> (trop mince pour l'âge</a:t>
            </a:r>
            <a:r>
              <a:rPr lang="fr-FR" dirty="0"/>
              <a:t>) - forme aiguë de </a:t>
            </a:r>
            <a:r>
              <a:rPr lang="fr-FR" dirty="0">
                <a:ea typeface="Times New Roman" panose="02020603050405020304" pitchFamily="18" charset="0"/>
                <a:cs typeface="Segoe UI"/>
              </a:rPr>
              <a:t>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Aptos" panose="020B0004020202020204" pitchFamily="34" charset="0"/>
                <a:cs typeface="Segoe UI"/>
              </a:defRPr>
            </a:pPr>
            <a:r>
              <a:rPr lang="fr-FR" dirty="0"/>
              <a:t>Insuffisance pondérale (faible poids pour l'âge)</a:t>
            </a:r>
            <a:endParaRPr lang="fr-FR" sz="2200" kern="100" dirty="0">
              <a:effectLst/>
              <a:ea typeface="Aptos" panose="020B0004020202020204" pitchFamily="34" charset="0"/>
              <a:cs typeface="Segoe UI"/>
            </a:endParaRPr>
          </a:p>
          <a:p>
            <a:pPr>
              <a:lnSpc>
                <a:spcPct val="107000"/>
              </a:lnSpc>
              <a:spcBef>
                <a:spcPts val="0"/>
              </a:spcBef>
              <a:spcAft>
                <a:spcPts val="800"/>
              </a:spcAft>
              <a:defRPr sz="2200" kern="100">
                <a:ea typeface="Aptos" panose="020B0004020202020204" pitchFamily="34" charset="0"/>
                <a:cs typeface="Times New Roman"/>
              </a:defRPr>
            </a:pPr>
            <a:r>
              <a:rPr lang="fr-FR" dirty="0"/>
              <a:t>Carences en</a:t>
            </a:r>
            <a:r>
              <a:rPr lang="fr-FR" b="1" dirty="0">
                <a:effectLst/>
              </a:rPr>
              <a:t> micronutriments </a:t>
            </a:r>
            <a:r>
              <a:rPr lang="fr-FR" dirty="0">
                <a:effectLst/>
              </a:rPr>
              <a:t>(vitamines, minéraux)</a:t>
            </a:r>
            <a:r>
              <a:rPr lang="fr-FR" dirty="0"/>
              <a:t> - « faim cachée »</a:t>
            </a:r>
            <a:endParaRPr lang="fr-FR" sz="2200" kern="100" dirty="0">
              <a:effectLst/>
              <a:ea typeface="Aptos" panose="020B0004020202020204" pitchFamily="34" charset="0"/>
              <a:cs typeface="Times New Roman"/>
            </a:endParaRPr>
          </a:p>
          <a:p>
            <a:pPr>
              <a:lnSpc>
                <a:spcPct val="107000"/>
              </a:lnSpc>
              <a:spcBef>
                <a:spcPts val="0"/>
              </a:spcBef>
              <a:spcAft>
                <a:spcPts val="800"/>
              </a:spcAft>
              <a:defRPr sz="2200" kern="100">
                <a:ea typeface="Aptos" panose="020B0004020202020204" pitchFamily="34" charset="0"/>
                <a:cs typeface="Times New Roman"/>
              </a:defRPr>
            </a:pPr>
            <a:r>
              <a:rPr lang="fr-FR" b="1" dirty="0"/>
              <a:t>Surpoids</a:t>
            </a:r>
            <a:r>
              <a:rPr lang="fr-FR" b="1" dirty="0">
                <a:effectLst/>
              </a:rPr>
              <a:t> et obésité, </a:t>
            </a:r>
            <a:r>
              <a:rPr lang="fr-FR" dirty="0">
                <a:effectLst/>
              </a:rPr>
              <a:t>et</a:t>
            </a:r>
            <a:r>
              <a:rPr lang="fr-FR" b="1" dirty="0"/>
              <a:t> </a:t>
            </a:r>
            <a:r>
              <a:rPr lang="fr-FR" dirty="0"/>
              <a:t>maladies non transmissibles liées à l'alimentation qui en résultent</a:t>
            </a:r>
            <a:endParaRPr lang="fr-FR" sz="2200" kern="100" dirty="0">
              <a:effectLst/>
              <a:highlight>
                <a:srgbClr val="FFFFFF"/>
              </a:highlight>
              <a:ea typeface="Aptos" panose="020B0004020202020204" pitchFamily="34" charset="0"/>
              <a:cs typeface="Times New Roman"/>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5359574-AE25-496C-B85D-BB55FEEC63EE}"/>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066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fr-FR" dirty="0"/>
              <a:t>Impact de la malnutrition</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119387"/>
            <a:ext cx="10515600" cy="4618169"/>
          </a:xfrm>
        </p:spPr>
        <p:txBody>
          <a:bodyPr vert="horz" lIns="91440" tIns="45720" rIns="91440" bIns="45720" anchor="t">
            <a:noAutofit/>
          </a:bodyPr>
          <a:lstStyle/>
          <a:p>
            <a:pPr>
              <a:lnSpc>
                <a:spcPct val="107000"/>
              </a:lnSpc>
              <a:spcBef>
                <a:spcPts val="0"/>
              </a:spcBef>
              <a:spcAft>
                <a:spcPts val="800"/>
              </a:spcAft>
              <a:defRPr sz="2200">
                <a:highlight>
                  <a:srgbClr val="FFFFFF"/>
                </a:highlight>
                <a:cs typeface="Calibri"/>
              </a:defRPr>
            </a:pPr>
            <a:r>
              <a:rPr lang="fr-FR" dirty="0"/>
              <a:t>Développement (physique et cognitif)</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sz="2200" dirty="0">
                <a:cs typeface="Calibri"/>
              </a:rPr>
              <a:t>Économique</a:t>
            </a:r>
          </a:p>
          <a:p>
            <a:pPr>
              <a:lnSpc>
                <a:spcPct val="107000"/>
              </a:lnSpc>
              <a:spcBef>
                <a:spcPts val="0"/>
              </a:spcBef>
              <a:spcAft>
                <a:spcPts val="800"/>
              </a:spcAft>
              <a:defRPr sz="2200">
                <a:highlight>
                  <a:srgbClr val="FFFFFF"/>
                </a:highlight>
                <a:cs typeface="Calibri"/>
              </a:defRPr>
            </a:pPr>
            <a:r>
              <a:rPr lang="fr-FR" dirty="0"/>
              <a:t>Social et</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dirty="0"/>
              <a:t>Médical</a:t>
            </a:r>
            <a:endParaRPr lang="fr-FR" sz="2200" dirty="0">
              <a:cs typeface="Calibri"/>
            </a:endParaRPr>
          </a:p>
          <a:p>
            <a:pPr marL="0" indent="0">
              <a:lnSpc>
                <a:spcPct val="107000"/>
              </a:lnSpc>
              <a:spcBef>
                <a:spcPts val="0"/>
              </a:spcBef>
              <a:spcAft>
                <a:spcPts val="800"/>
              </a:spcAft>
              <a:buNone/>
              <a:defRPr sz="2200">
                <a:highlight>
                  <a:srgbClr val="FFFFFF"/>
                </a:highlight>
                <a:cs typeface="Calibri"/>
              </a:defRPr>
            </a:pPr>
            <a:r>
              <a:rPr lang="fr-FR" b="1" dirty="0"/>
              <a:t>L</a:t>
            </a:r>
            <a:r>
              <a:rPr lang="fr-FR" b="1" dirty="0">
                <a:effectLst/>
              </a:rPr>
              <a:t>es impacts</a:t>
            </a:r>
            <a:r>
              <a:rPr lang="fr-FR" b="1" dirty="0"/>
              <a:t> </a:t>
            </a:r>
            <a:r>
              <a:rPr lang="fr-FR" b="1" dirty="0">
                <a:effectLst/>
              </a:rPr>
              <a:t>sont graves et durables</a:t>
            </a:r>
            <a:r>
              <a:rPr lang="fr-FR" dirty="0">
                <a:effectLst/>
              </a:rPr>
              <a:t>, pour les individus</a:t>
            </a:r>
            <a:r>
              <a:rPr lang="fr-FR" dirty="0"/>
              <a:t>,</a:t>
            </a:r>
            <a:r>
              <a:rPr lang="fr-FR" dirty="0">
                <a:effectLst/>
              </a:rPr>
              <a:t> leurs familles,</a:t>
            </a:r>
            <a:r>
              <a:rPr lang="fr-FR" dirty="0"/>
              <a:t> leurs </a:t>
            </a:r>
            <a:r>
              <a:rPr lang="fr-FR" dirty="0">
                <a:effectLst/>
              </a:rPr>
              <a:t>communautés et</a:t>
            </a:r>
            <a:r>
              <a:rPr lang="fr-FR" dirty="0"/>
              <a:t> leurs </a:t>
            </a:r>
            <a:r>
              <a:rPr lang="fr-FR" dirty="0">
                <a:effectLst/>
              </a:rPr>
              <a:t>pays.</a:t>
            </a:r>
            <a:endParaRPr lang="fr-FR" sz="2200" dirty="0">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rPr>
              <a:t>https://</a:t>
            </a:r>
            <a:r>
              <a:rPr lang="fr-FR" u="sng" dirty="0" err="1">
                <a:solidFill>
                  <a:srgbClr val="467886"/>
                </a:solidFill>
                <a:effectLst/>
              </a:rPr>
              <a:t>www.who.int</a:t>
            </a:r>
            <a:r>
              <a:rPr lang="fr-FR" u="sng" dirty="0">
                <a:solidFill>
                  <a:srgbClr val="467886"/>
                </a:solidFill>
                <a:effectLst/>
              </a:rPr>
              <a:t>/news-room/</a:t>
            </a:r>
            <a:r>
              <a:rPr lang="fr-FR" u="sng" dirty="0" err="1">
                <a:solidFill>
                  <a:srgbClr val="467886"/>
                </a:solidFill>
                <a:effectLst/>
              </a:rPr>
              <a:t>fact-sheets</a:t>
            </a:r>
            <a:r>
              <a:rPr lang="fr-FR" u="sng" dirty="0">
                <a:solidFill>
                  <a:srgbClr val="467886"/>
                </a:solidFill>
                <a:effectLst/>
              </a:rPr>
              <a:t>/</a:t>
            </a:r>
            <a:r>
              <a:rPr lang="fr-FR" u="sng" dirty="0" err="1">
                <a:solidFill>
                  <a:srgbClr val="467886"/>
                </a:solidFill>
                <a:effectLst/>
              </a:rPr>
              <a:t>detail</a:t>
            </a:r>
            <a:r>
              <a:rPr lang="fr-FR" u="sng" dirty="0">
                <a:solidFill>
                  <a:srgbClr val="467886"/>
                </a:solidFill>
                <a:effectLst/>
              </a:rPr>
              <a:t>/malnutrition</a:t>
            </a:r>
            <a:endParaRPr lang="fr-FR" sz="1400" dirty="0">
              <a:solidFill>
                <a:srgbClr val="467886"/>
              </a:solidFill>
              <a:effectLst/>
              <a:highlight>
                <a:srgbClr val="FFFFFF"/>
              </a:highlight>
              <a:ea typeface="Aptos" panose="020B0004020202020204" pitchFamily="34" charset="0"/>
              <a:cs typeface="Calibri"/>
            </a:endParaRPr>
          </a:p>
        </p:txBody>
      </p:sp>
      <p:pic>
        <p:nvPicPr>
          <p:cNvPr id="4" name="Picture 3">
            <a:extLst>
              <a:ext uri="{FF2B5EF4-FFF2-40B4-BE49-F238E27FC236}">
                <a16:creationId xmlns:a16="http://schemas.microsoft.com/office/drawing/2014/main" id="{D91F929E-CA3A-461B-92A0-82FB6E739C8C}"/>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6691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1110483"/>
          </a:xfrm>
        </p:spPr>
        <p:txBody>
          <a:bodyPr>
            <a:normAutofit/>
          </a:bodyPr>
          <a:lstStyle/>
          <a:p>
            <a:pPr>
              <a:defRPr sz="3600" b="1">
                <a:latin typeface="+mn-lt"/>
                <a:cs typeface="Calibri"/>
              </a:defRPr>
            </a:pPr>
            <a:r>
              <a:rPr lang="fr-FR" dirty="0"/>
              <a:t>Malnutrition - qui est à risque</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21833"/>
            <a:ext cx="10515600" cy="4698055"/>
          </a:xfrm>
        </p:spPr>
        <p:txBody>
          <a:bodyPr vert="horz" lIns="91440" tIns="45720" rIns="91440" bIns="45720" anchor="t">
            <a:noAutofit/>
          </a:bodyPr>
          <a:lstStyle/>
          <a:p>
            <a:pPr marL="342900" indent="-342900">
              <a:lnSpc>
                <a:spcPct val="107000"/>
              </a:lnSpc>
              <a:spcBef>
                <a:spcPts val="0"/>
              </a:spcBef>
              <a:spcAft>
                <a:spcPts val="800"/>
              </a:spcAft>
              <a:defRPr sz="2400">
                <a:solidFill>
                  <a:srgbClr val="000000"/>
                </a:solidFill>
                <a:highlight>
                  <a:srgbClr val="FFFFFF"/>
                </a:highlight>
                <a:cs typeface="Calibri"/>
              </a:defRPr>
            </a:pPr>
            <a:r>
              <a:rPr lang="fr-FR" dirty="0"/>
              <a:t>Tous les pays du monde sont touchés par une ou plusieurs formes de malnutrition. </a:t>
            </a:r>
            <a:endParaRPr lang="fr-FR"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cs typeface="Calibri"/>
              </a:defRPr>
            </a:pPr>
            <a:r>
              <a:rPr lang="fr-FR" b="1" dirty="0">
                <a:solidFill>
                  <a:srgbClr val="FF0000"/>
                </a:solidFill>
              </a:rPr>
              <a:t>Les femmes, les nourrissons, les enfants</a:t>
            </a:r>
            <a:r>
              <a:rPr lang="fr-FR" dirty="0">
                <a:solidFill>
                  <a:srgbClr val="FF0000"/>
                </a:solidFill>
              </a:rPr>
              <a:t> et </a:t>
            </a:r>
            <a:r>
              <a:rPr lang="fr-FR" b="1" dirty="0">
                <a:solidFill>
                  <a:srgbClr val="FF0000"/>
                </a:solidFill>
              </a:rPr>
              <a:t>les adolescents </a:t>
            </a:r>
            <a:r>
              <a:rPr lang="fr-FR" dirty="0"/>
              <a:t>sont particulièrement exposés à la malnutrition. </a:t>
            </a:r>
            <a:endParaRPr lang="fr-FR" sz="2400" dirty="0">
              <a:solidFill>
                <a:srgbClr val="000000"/>
              </a:solidFill>
              <a:cs typeface="Calibri"/>
            </a:endParaRPr>
          </a:p>
          <a:p>
            <a:pPr marL="800100" lvl="1">
              <a:lnSpc>
                <a:spcPct val="107000"/>
              </a:lnSpc>
              <a:spcBef>
                <a:spcPts val="0"/>
              </a:spcBef>
              <a:spcAft>
                <a:spcPts val="800"/>
              </a:spcAft>
              <a:buFont typeface="Courier New" panose="020B0604020202020204" pitchFamily="34" charset="0"/>
              <a:buChar char="o"/>
              <a:defRPr sz="2000">
                <a:solidFill>
                  <a:srgbClr val="000000"/>
                </a:solidFill>
                <a:highlight>
                  <a:srgbClr val="FFFFFF"/>
                </a:highlight>
                <a:cs typeface="Calibri"/>
              </a:defRPr>
            </a:pPr>
            <a:r>
              <a:rPr lang="fr-FR" dirty="0"/>
              <a:t>L'optimisation de la nutrition tôt dans la vie – y compris les 1 000 jours à compter de la conception </a:t>
            </a:r>
            <a:r>
              <a:rPr lang="fr-FR" dirty="0" err="1"/>
              <a:t>jusq’au</a:t>
            </a:r>
            <a:r>
              <a:rPr lang="fr-FR" dirty="0"/>
              <a:t> deuxième anniversaire d'un enfant – assure le meilleur départ possible dans la vie, avec des avantages à long terme.</a:t>
            </a:r>
            <a:endParaRPr lang="fr-FR" sz="2000"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ea typeface="+mn-lt"/>
                <a:cs typeface="+mn-lt"/>
              </a:defRPr>
            </a:pPr>
            <a:r>
              <a:rPr lang="fr-FR" b="1" dirty="0">
                <a:solidFill>
                  <a:srgbClr val="FF0000"/>
                </a:solidFill>
              </a:rPr>
              <a:t>La pauvreté </a:t>
            </a:r>
            <a:r>
              <a:rPr lang="fr-FR" dirty="0"/>
              <a:t>amplifie le risque de la malnutrition ainsi que ceux qui en découle.</a:t>
            </a:r>
            <a:endParaRPr lang="fr-FR" sz="2400" dirty="0">
              <a:solidFill>
                <a:srgbClr val="000000"/>
              </a:solidFill>
              <a:cs typeface="Calibri"/>
            </a:endParaRPr>
          </a:p>
          <a:p>
            <a:pPr marL="0" indent="0">
              <a:lnSpc>
                <a:spcPct val="107000"/>
              </a:lnSpc>
              <a:spcBef>
                <a:spcPts val="0"/>
              </a:spcBef>
              <a:spcAft>
                <a:spcPts val="800"/>
              </a:spcAft>
              <a:buNone/>
            </a:pPr>
            <a:endParaRPr lang="fr-FR" sz="2400" dirty="0">
              <a:solidFill>
                <a:srgbClr val="000000"/>
              </a:solidFill>
              <a:highlight>
                <a:srgbClr val="FFFFFF"/>
              </a:highlight>
              <a:cs typeface="Calibri"/>
            </a:endParaRPr>
          </a:p>
          <a:p>
            <a:pPr marL="0" marR="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9613F2F-19FE-4BA0-A867-6AEE4EF7E62C}"/>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869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9B66-973A-B88F-76C8-373D9BE6F38E}"/>
              </a:ext>
            </a:extLst>
          </p:cNvPr>
          <p:cNvSpPr>
            <a:spLocks noGrp="1"/>
          </p:cNvSpPr>
          <p:nvPr>
            <p:ph type="title"/>
          </p:nvPr>
        </p:nvSpPr>
        <p:spPr>
          <a:xfrm>
            <a:off x="838200" y="365125"/>
            <a:ext cx="10515600" cy="1032751"/>
          </a:xfrm>
        </p:spPr>
        <p:txBody>
          <a:bodyPr>
            <a:normAutofit/>
          </a:bodyPr>
          <a:lstStyle/>
          <a:p>
            <a:pPr>
              <a:defRPr sz="3600" b="1">
                <a:latin typeface="+mn-lt"/>
                <a:cs typeface="Calibri"/>
              </a:defRPr>
            </a:pPr>
            <a:r>
              <a:t>Situation nutritionnelle mondiale (1)</a:t>
            </a:r>
            <a:endParaRPr lang="en-US" sz="3600" b="1" dirty="0">
              <a:latin typeface="+mn-lt"/>
              <a:ea typeface="Calibri"/>
              <a:cs typeface="Calibri"/>
            </a:endParaRPr>
          </a:p>
        </p:txBody>
      </p:sp>
      <p:sp>
        <p:nvSpPr>
          <p:cNvPr id="3" name="Content Placeholder 2">
            <a:extLst>
              <a:ext uri="{FF2B5EF4-FFF2-40B4-BE49-F238E27FC236}">
                <a16:creationId xmlns:a16="http://schemas.microsoft.com/office/drawing/2014/main" id="{7CC19F33-A12C-0723-E485-3D0456E06265}"/>
              </a:ext>
            </a:extLst>
          </p:cNvPr>
          <p:cNvSpPr>
            <a:spLocks noGrp="1"/>
          </p:cNvSpPr>
          <p:nvPr>
            <p:ph idx="1"/>
          </p:nvPr>
        </p:nvSpPr>
        <p:spPr>
          <a:xfrm>
            <a:off x="838200" y="1864443"/>
            <a:ext cx="7774174" cy="2877678"/>
          </a:xfrm>
        </p:spPr>
        <p:txBody>
          <a:bodyPr vert="horz" lIns="91440" tIns="45720" rIns="91440" bIns="45720" anchor="t">
            <a:noAutofit/>
          </a:bodyPr>
          <a:lstStyle/>
          <a:p>
            <a:pPr marL="0" marR="0" indent="0">
              <a:lnSpc>
                <a:spcPct val="107000"/>
              </a:lnSpc>
              <a:spcBef>
                <a:spcPts val="0"/>
              </a:spcBef>
              <a:spcAft>
                <a:spcPts val="800"/>
              </a:spcAft>
              <a:buNone/>
              <a:defRPr sz="2400" i="1">
                <a:solidFill>
                  <a:srgbClr val="000000"/>
                </a:solidFill>
                <a:effectLst/>
                <a:cs typeface="Calibri"/>
              </a:defRPr>
            </a:pPr>
            <a:r>
              <a:rPr lang="fr-FR" dirty="0"/>
              <a:t>Le </a:t>
            </a:r>
            <a:r>
              <a:rPr lang="fr-FR" b="1" dirty="0">
                <a:solidFill>
                  <a:srgbClr val="FF0000"/>
                </a:solidFill>
              </a:rPr>
              <a:t>monde n'est pas sur la bonne voie </a:t>
            </a:r>
            <a:r>
              <a:rPr lang="fr-FR" dirty="0"/>
              <a:t>pour atteindre les </a:t>
            </a:r>
            <a:r>
              <a:rPr lang="fr-FR" sz="2400" dirty="0">
                <a:solidFill>
                  <a:srgbClr val="333333"/>
                </a:solidFill>
                <a:ea typeface="+mn-lt"/>
                <a:cs typeface="+mn-lt"/>
              </a:rPr>
              <a:t>objectifs mondiaux</a:t>
            </a:r>
            <a:r>
              <a:rPr lang="fr-FR" dirty="0"/>
              <a:t> en matière de nutrition d'ici 2030.</a:t>
            </a:r>
            <a:endParaRPr lang="fr-FR" sz="2400" i="1" kern="100" dirty="0">
              <a:effectLst/>
              <a:ea typeface="Times New Roman" panose="02020603050405020304" pitchFamily="18" charset="0"/>
              <a:cs typeface="Calibri"/>
            </a:endParaRPr>
          </a:p>
          <a:p>
            <a:pPr marL="0" indent="0">
              <a:lnSpc>
                <a:spcPct val="107000"/>
              </a:lnSpc>
              <a:spcBef>
                <a:spcPts val="0"/>
              </a:spcBef>
              <a:spcAft>
                <a:spcPts val="800"/>
              </a:spcAft>
              <a:buNone/>
              <a:defRPr sz="2200" b="1">
                <a:ea typeface="Times New Roman" panose="02020603050405020304" pitchFamily="18" charset="0"/>
                <a:cs typeface="Calibri"/>
              </a:defRPr>
            </a:pPr>
            <a:r>
              <a:rPr lang="fr-FR" dirty="0"/>
              <a:t>Dénutrition chez les enfants et les femmes :</a:t>
            </a:r>
          </a:p>
          <a:p>
            <a:pPr>
              <a:lnSpc>
                <a:spcPct val="107000"/>
              </a:lnSpc>
              <a:spcBef>
                <a:spcPts val="0"/>
              </a:spcBef>
              <a:defRPr sz="2000" kern="100">
                <a:ea typeface="Times New Roman" panose="02020603050405020304" pitchFamily="18" charset="0"/>
                <a:cs typeface="Segoe UI"/>
              </a:defRPr>
            </a:pPr>
            <a:r>
              <a:rPr lang="fr-FR" b="1" dirty="0">
                <a:effectLst/>
              </a:rPr>
              <a:t>Retard de croissance</a:t>
            </a:r>
            <a:r>
              <a:rPr lang="fr-FR" dirty="0">
                <a:effectLst/>
              </a:rPr>
              <a:t>: 148,1 millions (22,3 %) d'enfants de moins de cinq ans (2022)</a:t>
            </a:r>
            <a:r>
              <a:rPr lang="fr-FR" baseline="30000" dirty="0"/>
              <a:t>1</a:t>
            </a:r>
            <a:r>
              <a:rPr lang="fr-FR" dirty="0"/>
              <a:t> - </a:t>
            </a:r>
            <a:r>
              <a:rPr lang="fr-FR" dirty="0">
                <a:solidFill>
                  <a:srgbClr val="0070C0"/>
                </a:solidFill>
              </a:rPr>
              <a:t>Tendance : progrès</a:t>
            </a:r>
          </a:p>
          <a:p>
            <a:pPr>
              <a:defRPr sz="2000" kern="100">
                <a:ea typeface="Times New Roman" panose="02020603050405020304" pitchFamily="18" charset="0"/>
                <a:cs typeface="Segoe UI"/>
              </a:defRPr>
            </a:pPr>
            <a:r>
              <a:rPr lang="fr-FR" b="1" dirty="0">
                <a:effectLst/>
              </a:rPr>
              <a:t>Émaciation</a:t>
            </a:r>
            <a:r>
              <a:rPr lang="fr-FR" dirty="0">
                <a:effectLst/>
              </a:rPr>
              <a:t>: 45 millions (6,8 %) d'enfants de moins de cinq ans (</a:t>
            </a:r>
            <a:r>
              <a:rPr lang="fr-FR" dirty="0"/>
              <a:t>2022)</a:t>
            </a:r>
            <a:r>
              <a:rPr lang="fr-FR" baseline="30000" dirty="0"/>
              <a:t>1</a:t>
            </a:r>
            <a:r>
              <a:rPr lang="fr-FR" dirty="0"/>
              <a:t> - </a:t>
            </a:r>
            <a:r>
              <a:rPr lang="fr-FR" dirty="0">
                <a:solidFill>
                  <a:srgbClr val="0070C0"/>
                </a:solidFill>
              </a:rPr>
              <a:t>Tendance : quelques progrès</a:t>
            </a:r>
            <a:endParaRPr lang="fr-FR" sz="2200" strike="sngStrike" dirty="0">
              <a:highlight>
                <a:srgbClr val="FFFFFF"/>
              </a:highlight>
              <a:ea typeface="Aptos" panose="020B0004020202020204" pitchFamily="34" charset="0"/>
              <a:cs typeface="Calibri"/>
            </a:endParaRPr>
          </a:p>
        </p:txBody>
      </p:sp>
      <p:sp>
        <p:nvSpPr>
          <p:cNvPr id="4" name="Content Placeholder 2">
            <a:extLst>
              <a:ext uri="{FF2B5EF4-FFF2-40B4-BE49-F238E27FC236}">
                <a16:creationId xmlns:a16="http://schemas.microsoft.com/office/drawing/2014/main" id="{18E39089-1C8F-BDBB-73AD-0F3B2315178D}"/>
              </a:ext>
            </a:extLst>
          </p:cNvPr>
          <p:cNvSpPr txBox="1">
            <a:spLocks/>
          </p:cNvSpPr>
          <p:nvPr/>
        </p:nvSpPr>
        <p:spPr>
          <a:xfrm>
            <a:off x="9152859" y="2066193"/>
            <a:ext cx="2819401" cy="213393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sz="1100">
                <a:highlight>
                  <a:srgbClr val="FFFFFF"/>
                </a:highlight>
                <a:ea typeface="Aptos" panose="020B0004020202020204" pitchFamily="34" charset="0"/>
                <a:cs typeface="Calibri"/>
              </a:defRPr>
            </a:pPr>
            <a:r>
              <a:rPr lang="fr-FR" dirty="0"/>
              <a:t>Sources :</a:t>
            </a:r>
          </a:p>
          <a:p>
            <a:pPr>
              <a:buFont typeface="+mj-lt"/>
              <a:buAutoNum type="arabicPeriod"/>
              <a:defRPr sz="1100">
                <a:ea typeface="Aptos" panose="020B0004020202020204" pitchFamily="34" charset="0"/>
                <a:cs typeface="Calibri"/>
              </a:defRPr>
            </a:pPr>
            <a:r>
              <a:rPr lang="fr-FR" dirty="0"/>
              <a:t>FAO, IFAD, UNICEF, PAM et OMS. 2024.L'état de la sécurité alimentaire et de la nutrition dans le monde 2024.</a:t>
            </a:r>
          </a:p>
          <a:p>
            <a:pPr>
              <a:buFont typeface="+mj-lt"/>
              <a:buAutoNum type="arabicPeriod"/>
              <a:defRPr sz="1100">
                <a:ea typeface="Aptos" panose="020B0004020202020204" pitchFamily="34" charset="0"/>
                <a:cs typeface="Calibri"/>
              </a:defRPr>
            </a:pPr>
            <a:r>
              <a:rPr lang="fr-FR" dirty="0"/>
              <a:t>Estimations conjointes UNICEF / OMS / Banque mondiale de la malnutrition infantile, édition 2023.</a:t>
            </a:r>
          </a:p>
          <a:p>
            <a:pPr>
              <a:buFont typeface="+mj-lt"/>
              <a:buAutoNum type="arabicPeriod"/>
              <a:defRPr sz="1100">
                <a:ea typeface="Aptos" panose="020B0004020202020204" pitchFamily="34" charset="0"/>
                <a:cs typeface="Calibri"/>
              </a:defRPr>
            </a:pPr>
            <a:r>
              <a:rPr lang="fr-FR" dirty="0"/>
              <a:t>FAO, IFAD, UNICEF, PAM et OMS. 2023. L'état de la sécurité alimentaire et de la nutrition dans le monde 2023. </a:t>
            </a:r>
          </a:p>
        </p:txBody>
      </p:sp>
      <p:sp>
        <p:nvSpPr>
          <p:cNvPr id="5" name="Content Placeholder 2">
            <a:extLst>
              <a:ext uri="{FF2B5EF4-FFF2-40B4-BE49-F238E27FC236}">
                <a16:creationId xmlns:a16="http://schemas.microsoft.com/office/drawing/2014/main" id="{54DA3659-BDE3-A024-27A8-79C32404B6CD}"/>
              </a:ext>
            </a:extLst>
          </p:cNvPr>
          <p:cNvSpPr txBox="1">
            <a:spLocks/>
          </p:cNvSpPr>
          <p:nvPr/>
        </p:nvSpPr>
        <p:spPr>
          <a:xfrm>
            <a:off x="825793" y="4742122"/>
            <a:ext cx="10891286" cy="17507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kern="100">
                <a:ea typeface="Times New Roman" panose="02020603050405020304" pitchFamily="18" charset="0"/>
                <a:cs typeface="Calibri"/>
              </a:defRPr>
            </a:pPr>
            <a:r>
              <a:rPr lang="fr-FR" sz="2000" b="1" kern="100" dirty="0">
                <a:solidFill>
                  <a:srgbClr val="000000"/>
                </a:solidFill>
                <a:highlight>
                  <a:srgbClr val="FFFFFF"/>
                </a:highlight>
                <a:ea typeface="Times New Roman" panose="02020603050405020304" pitchFamily="18" charset="0"/>
                <a:cs typeface="Calibri"/>
              </a:rPr>
              <a:t>Anémie chez les femmes</a:t>
            </a:r>
            <a:r>
              <a:rPr lang="fr-FR" sz="2000" kern="100" dirty="0">
                <a:solidFill>
                  <a:srgbClr val="000000"/>
                </a:solidFill>
                <a:highlight>
                  <a:srgbClr val="FFFFFF"/>
                </a:highlight>
                <a:ea typeface="Times New Roman" panose="02020603050405020304" pitchFamily="18" charset="0"/>
                <a:cs typeface="Calibri"/>
              </a:rPr>
              <a:t> âgées de 15 à 49 ans : 571 millions (29,9 %) (2019)</a:t>
            </a:r>
            <a:r>
              <a:rPr lang="fr-FR" sz="1300" kern="100" baseline="30000" dirty="0">
                <a:solidFill>
                  <a:srgbClr val="000000"/>
                </a:solidFill>
                <a:ea typeface="Times New Roman" panose="02020603050405020304" pitchFamily="18" charset="0"/>
                <a:cs typeface="Calibri"/>
              </a:rPr>
              <a:t> </a:t>
            </a:r>
            <a:r>
              <a:rPr lang="fr-FR" sz="2000" kern="100" baseline="30000" dirty="0">
                <a:solidFill>
                  <a:srgbClr val="000000"/>
                </a:solidFill>
                <a:highlight>
                  <a:srgbClr val="FFFFFF"/>
                </a:highlight>
                <a:ea typeface="Times New Roman" panose="02020603050405020304" pitchFamily="18" charset="0"/>
                <a:cs typeface="Calibri"/>
              </a:rPr>
              <a:t>1</a:t>
            </a:r>
            <a:r>
              <a:rPr lang="fr-FR" sz="2000" kern="100" dirty="0">
                <a:solidFill>
                  <a:srgbClr val="000000"/>
                </a:solidFill>
                <a:highlight>
                  <a:srgbClr val="FFFFFF"/>
                </a:highlight>
                <a:ea typeface="Times New Roman" panose="02020603050405020304" pitchFamily="18" charset="0"/>
                <a:cs typeface="Calibri"/>
              </a:rPr>
              <a:t> - </a:t>
            </a:r>
            <a:r>
              <a:rPr lang="fr-FR" sz="2000" kern="100" dirty="0">
                <a:solidFill>
                  <a:srgbClr val="0070C0"/>
                </a:solidFill>
                <a:highlight>
                  <a:srgbClr val="FFFFFF"/>
                </a:highlight>
                <a:ea typeface="Times New Roman" panose="02020603050405020304" pitchFamily="18" charset="0"/>
                <a:cs typeface="Calibri"/>
              </a:rPr>
              <a:t>Tendance : aggravation</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Près de la moitié des </a:t>
            </a:r>
            <a:r>
              <a:rPr lang="fr-FR" sz="2000" b="1" kern="100" dirty="0">
                <a:solidFill>
                  <a:srgbClr val="000000"/>
                </a:solidFill>
                <a:ea typeface="Times New Roman" panose="02020603050405020304" pitchFamily="18" charset="0"/>
                <a:cs typeface="Calibri"/>
              </a:rPr>
              <a:t>décès </a:t>
            </a:r>
            <a:r>
              <a:rPr lang="fr-FR" sz="2000" kern="100" dirty="0">
                <a:solidFill>
                  <a:srgbClr val="000000"/>
                </a:solidFill>
                <a:ea typeface="Times New Roman" panose="02020603050405020304" pitchFamily="18" charset="0"/>
                <a:cs typeface="Calibri"/>
              </a:rPr>
              <a:t>chez les enfants de moins de 5 ans sont </a:t>
            </a:r>
            <a:r>
              <a:rPr lang="fr-FR" sz="2000" b="1" kern="100" dirty="0">
                <a:solidFill>
                  <a:srgbClr val="000000"/>
                </a:solidFill>
                <a:ea typeface="Times New Roman" panose="02020603050405020304" pitchFamily="18" charset="0"/>
                <a:cs typeface="Calibri"/>
              </a:rPr>
              <a:t>liés à la dénutrition.</a:t>
            </a:r>
            <a:r>
              <a:rPr lang="fr-FR" sz="2000" kern="100" baseline="30000" dirty="0">
                <a:solidFill>
                  <a:srgbClr val="000000"/>
                </a:solidFill>
                <a:ea typeface="Times New Roman" panose="02020603050405020304" pitchFamily="18" charset="0"/>
                <a:cs typeface="Calibri"/>
              </a:rPr>
              <a:t>2</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La moitié des enfants d'âge préscolaire et les deux tiers des adolescentes et des femmes de 15 à 49 ans étaient touchés par </a:t>
            </a:r>
            <a:r>
              <a:rPr lang="fr-FR" sz="2000" b="1" kern="100" dirty="0">
                <a:solidFill>
                  <a:srgbClr val="000000"/>
                </a:solidFill>
                <a:ea typeface="Times New Roman" panose="02020603050405020304" pitchFamily="18" charset="0"/>
                <a:cs typeface="Calibri"/>
              </a:rPr>
              <a:t>des carences en micronutriments</a:t>
            </a:r>
            <a:r>
              <a:rPr lang="fr-FR" sz="2000" kern="100" dirty="0">
                <a:solidFill>
                  <a:srgbClr val="000000"/>
                </a:solidFill>
                <a:ea typeface="Times New Roman" panose="02020603050405020304" pitchFamily="18" charset="0"/>
                <a:cs typeface="Calibri"/>
              </a:rPr>
              <a:t>.</a:t>
            </a:r>
            <a:r>
              <a:rPr lang="fr-FR" sz="2000" kern="100" baseline="30000" dirty="0">
                <a:solidFill>
                  <a:srgbClr val="000000"/>
                </a:solidFill>
                <a:ea typeface="Times New Roman" panose="02020603050405020304" pitchFamily="18" charset="0"/>
                <a:cs typeface="Calibri"/>
              </a:rPr>
              <a:t>3</a:t>
            </a:r>
            <a:endParaRPr lang="fr-FR" sz="2200" strike="sngStrike" kern="100" dirty="0">
              <a:solidFill>
                <a:srgbClr val="000000"/>
              </a:solidFill>
              <a:highlight>
                <a:srgbClr val="FFFFFF"/>
              </a:highlight>
              <a:ea typeface="Aptos" panose="020B0004020202020204" pitchFamily="34" charset="0"/>
              <a:cs typeface="Calibri"/>
            </a:endParaRPr>
          </a:p>
        </p:txBody>
      </p:sp>
      <p:pic>
        <p:nvPicPr>
          <p:cNvPr id="6" name="Picture 5">
            <a:extLst>
              <a:ext uri="{FF2B5EF4-FFF2-40B4-BE49-F238E27FC236}">
                <a16:creationId xmlns:a16="http://schemas.microsoft.com/office/drawing/2014/main" id="{D5B6294A-C136-40A7-8CAB-A06920E588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430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CB6C-11D2-DC2E-DFAE-9F4952CD95C5}"/>
              </a:ext>
            </a:extLst>
          </p:cNvPr>
          <p:cNvSpPr>
            <a:spLocks noGrp="1"/>
          </p:cNvSpPr>
          <p:nvPr>
            <p:ph type="title"/>
          </p:nvPr>
        </p:nvSpPr>
        <p:spPr>
          <a:xfrm>
            <a:off x="838200" y="365126"/>
            <a:ext cx="10323786" cy="967765"/>
          </a:xfrm>
        </p:spPr>
        <p:txBody>
          <a:bodyPr>
            <a:noAutofit/>
          </a:bodyPr>
          <a:lstStyle/>
          <a:p>
            <a:pPr>
              <a:defRPr sz="3600" b="1">
                <a:latin typeface="+mn-lt"/>
                <a:cs typeface="Calibri"/>
              </a:defRPr>
            </a:pPr>
            <a:r>
              <a:rPr lang="fr-FR" dirty="0"/>
              <a:t>Situation nutritionnelle mondiale (2)</a:t>
            </a:r>
            <a:endParaRPr lang="fr-FR" sz="3600" b="1" dirty="0">
              <a:latin typeface="+mn-lt"/>
              <a:ea typeface="Calibri"/>
              <a:cs typeface="Calibri"/>
            </a:endParaRPr>
          </a:p>
        </p:txBody>
      </p:sp>
      <p:sp>
        <p:nvSpPr>
          <p:cNvPr id="4" name="Content Placeholder 3">
            <a:extLst>
              <a:ext uri="{FF2B5EF4-FFF2-40B4-BE49-F238E27FC236}">
                <a16:creationId xmlns:a16="http://schemas.microsoft.com/office/drawing/2014/main" id="{003D74E4-451E-6D6B-8308-13E788236BA6}"/>
              </a:ext>
            </a:extLst>
          </p:cNvPr>
          <p:cNvSpPr>
            <a:spLocks noGrp="1"/>
          </p:cNvSpPr>
          <p:nvPr>
            <p:ph idx="1"/>
          </p:nvPr>
        </p:nvSpPr>
        <p:spPr>
          <a:xfrm>
            <a:off x="838200" y="2048813"/>
            <a:ext cx="10515600" cy="4614181"/>
          </a:xfrm>
        </p:spPr>
        <p:txBody>
          <a:bodyPr vert="horz" lIns="91440" tIns="45720" rIns="91440" bIns="45720" anchor="t">
            <a:normAutofit fontScale="85000" lnSpcReduction="10000"/>
          </a:bodyPr>
          <a:lstStyle/>
          <a:p>
            <a:pPr marL="0" indent="0">
              <a:buNone/>
              <a:defRPr sz="2000" b="1">
                <a:cs typeface="Calibri"/>
              </a:defRPr>
            </a:pPr>
            <a:r>
              <a:rPr lang="fr-FR" dirty="0"/>
              <a:t>Surpoids :</a:t>
            </a:r>
            <a:endParaRPr lang="fr-FR" sz="2000" dirty="0">
              <a:cs typeface="Calibri"/>
            </a:endParaRPr>
          </a:p>
          <a:p>
            <a:pPr>
              <a:defRPr sz="2000">
                <a:cs typeface="Calibri"/>
              </a:defRPr>
            </a:pPr>
            <a:r>
              <a:rPr lang="fr-FR" dirty="0"/>
              <a:t>Enfants de moins de 5 ans : 37 millions (5,6 %) (2022)</a:t>
            </a:r>
            <a:r>
              <a:rPr lang="fr-FR" baseline="30000" dirty="0"/>
              <a:t>1</a:t>
            </a:r>
            <a:r>
              <a:rPr lang="fr-FR" dirty="0"/>
              <a:t> - </a:t>
            </a:r>
            <a:r>
              <a:rPr lang="fr-FR" dirty="0">
                <a:solidFill>
                  <a:srgbClr val="0070C0"/>
                </a:solidFill>
              </a:rPr>
              <a:t>Tendance : stable</a:t>
            </a:r>
            <a:endParaRPr lang="fr-FR" sz="2000" dirty="0">
              <a:cs typeface="Calibri"/>
            </a:endParaRPr>
          </a:p>
          <a:p>
            <a:pPr>
              <a:defRPr sz="2000">
                <a:cs typeface="Calibri"/>
              </a:defRPr>
            </a:pPr>
            <a:r>
              <a:rPr lang="fr-FR" dirty="0"/>
              <a:t>Enfants âgés de 5 à 9 ans : 136 millions (en surpoids ou obèses) (2022)</a:t>
            </a:r>
            <a:r>
              <a:rPr lang="fr-FR" baseline="30000" dirty="0"/>
              <a:t>2</a:t>
            </a:r>
          </a:p>
          <a:p>
            <a:pPr>
              <a:defRPr sz="2000">
                <a:cs typeface="Calibri"/>
              </a:defRPr>
            </a:pPr>
            <a:r>
              <a:rPr lang="fr-FR" dirty="0"/>
              <a:t>Adultes (18 ans et plus) : 2,5 milliards de personnes en surpoids, dont 890 millions d'obèses (2022)</a:t>
            </a:r>
            <a:r>
              <a:rPr lang="fr-FR" baseline="30000" dirty="0"/>
              <a:t>3</a:t>
            </a:r>
            <a:endParaRPr lang="fr-FR" sz="2000" dirty="0">
              <a:solidFill>
                <a:srgbClr val="00B050"/>
              </a:solidFill>
              <a:cs typeface="Calibri"/>
            </a:endParaRPr>
          </a:p>
          <a:p>
            <a:endParaRPr lang="fr-FR" sz="2000" dirty="0">
              <a:cs typeface="Calibri"/>
            </a:endParaRPr>
          </a:p>
          <a:p>
            <a:pPr marL="0" indent="0">
              <a:buNone/>
              <a:defRPr sz="2000">
                <a:cs typeface="Calibri"/>
              </a:defRPr>
            </a:pPr>
            <a:r>
              <a:rPr lang="fr-FR" dirty="0"/>
              <a:t>Autres informations utiles</a:t>
            </a:r>
          </a:p>
          <a:p>
            <a:pPr>
              <a:defRPr sz="2000">
                <a:cs typeface="Calibri"/>
              </a:defRPr>
            </a:pPr>
            <a:r>
              <a:rPr lang="fr-FR" dirty="0"/>
              <a:t>En 2022, 2,8 milliards de personnes </a:t>
            </a:r>
            <a:r>
              <a:rPr lang="fr-FR" b="1" dirty="0"/>
              <a:t>ne pouvaient pas se permettre une alimentation saine</a:t>
            </a:r>
            <a:r>
              <a:rPr lang="fr-FR" baseline="30000" dirty="0"/>
              <a:t>1</a:t>
            </a:r>
            <a:r>
              <a:rPr lang="fr-FR" dirty="0"/>
              <a:t> </a:t>
            </a:r>
          </a:p>
          <a:p>
            <a:pPr>
              <a:defRPr sz="2000">
                <a:cs typeface="Calibri"/>
              </a:defRPr>
            </a:pPr>
            <a:r>
              <a:rPr lang="fr-FR" b="1" dirty="0"/>
              <a:t>Les femmes </a:t>
            </a:r>
            <a:r>
              <a:rPr lang="fr-FR" dirty="0"/>
              <a:t>sont constamment </a:t>
            </a:r>
            <a:r>
              <a:rPr lang="fr-FR" sz="2000" b="1" dirty="0">
                <a:solidFill>
                  <a:srgbClr val="333333"/>
                </a:solidFill>
                <a:ea typeface="+mn-lt"/>
                <a:cs typeface="+mn-lt"/>
              </a:rPr>
              <a:t>plus sujettes à</a:t>
            </a:r>
            <a:r>
              <a:rPr lang="fr-FR" b="1" dirty="0"/>
              <a:t> insécurité alimentaire que les hommes</a:t>
            </a:r>
            <a:r>
              <a:rPr lang="fr-FR" dirty="0"/>
              <a:t> dans toutes les régions avec un écart de genre croissant dans la plupart des régions ces dernières années</a:t>
            </a:r>
            <a:r>
              <a:rPr lang="fr-FR" baseline="30000" dirty="0"/>
              <a:t>4</a:t>
            </a:r>
          </a:p>
          <a:p>
            <a:pPr marL="0" indent="0">
              <a:buNone/>
            </a:pPr>
            <a:endParaRPr lang="fr-FR" sz="1100" dirty="0">
              <a:cs typeface="Calibri"/>
            </a:endParaRPr>
          </a:p>
          <a:p>
            <a:pPr marL="0" indent="0">
              <a:buNone/>
              <a:defRPr sz="1100">
                <a:cs typeface="Calibri"/>
              </a:defRPr>
            </a:pPr>
            <a:r>
              <a:rPr lang="fr-FR" dirty="0"/>
              <a:t>Sources :</a:t>
            </a:r>
          </a:p>
          <a:p>
            <a:pPr>
              <a:buFont typeface="+mj-lt"/>
              <a:buAutoNum type="arabicPeriod"/>
              <a:defRPr sz="1100">
                <a:cs typeface="Calibri"/>
              </a:defRPr>
            </a:pPr>
            <a:r>
              <a:rPr lang="fr-FR" dirty="0"/>
              <a:t>FAO, IFAD, UNICEF, PAM et OMS. 2024.L'état de la sécurité alimentaire et de la nutrition dans le monde 2024.</a:t>
            </a:r>
          </a:p>
          <a:p>
            <a:pPr>
              <a:buFont typeface="+mj-lt"/>
              <a:buAutoNum type="arabicPeriod"/>
              <a:defRPr sz="1100">
                <a:highlight>
                  <a:srgbClr val="FFFFFF"/>
                </a:highlight>
                <a:cs typeface="Calibri"/>
              </a:defRPr>
            </a:pPr>
            <a:r>
              <a:rPr lang="fr-FR" dirty="0"/>
              <a:t>UNICEF, PAM, Standing </a:t>
            </a:r>
            <a:r>
              <a:rPr lang="fr-FR" dirty="0" err="1"/>
              <a:t>Together</a:t>
            </a:r>
            <a:r>
              <a:rPr lang="fr-FR" dirty="0"/>
              <a:t> for Nutrition (ST4N), </a:t>
            </a:r>
            <a:r>
              <a:rPr lang="fr-FR" dirty="0" err="1"/>
              <a:t>Micronutrient</a:t>
            </a:r>
            <a:r>
              <a:rPr lang="fr-FR" dirty="0"/>
              <a:t> Forum (MNF). Rapport mondial sur la résilience : Sauvegarder la nutrition des enfants, des femmes, des familles et des communautés vulnérables dans le contexte de la </a:t>
            </a:r>
            <a:r>
              <a:rPr lang="fr-FR" dirty="0" err="1"/>
              <a:t>polycrise</a:t>
            </a:r>
            <a:r>
              <a:rPr lang="fr-FR" dirty="0"/>
              <a:t>. 2024.</a:t>
            </a:r>
            <a:endParaRPr lang="fr-FR" sz="1100" dirty="0">
              <a:cs typeface="Calibri"/>
            </a:endParaRPr>
          </a:p>
          <a:p>
            <a:pPr>
              <a:buFont typeface="+mj-lt"/>
              <a:buAutoNum type="arabicPeriod"/>
              <a:defRPr sz="1100"/>
            </a:pPr>
            <a:r>
              <a:rPr lang="fr-FR" dirty="0">
                <a:cs typeface="Calibri"/>
              </a:rPr>
              <a:t>OMS. Malnutrition. </a:t>
            </a:r>
            <a:r>
              <a:rPr lang="fr-FR" dirty="0">
                <a:ea typeface="+mn-lt"/>
                <a:cs typeface="+mn-lt"/>
                <a:hlinkClick r:id="rId2"/>
              </a:rPr>
              <a:t>https://www.who.int/news-room/fact-sheets/detail/malnutrition</a:t>
            </a:r>
            <a:r>
              <a:rPr lang="fr-FR" dirty="0">
                <a:ea typeface="+mn-lt"/>
                <a:cs typeface="+mn-lt"/>
              </a:rPr>
              <a:t> </a:t>
            </a:r>
            <a:endParaRPr lang="fr-FR" sz="1100" dirty="0">
              <a:cs typeface="Calibri"/>
            </a:endParaRPr>
          </a:p>
          <a:p>
            <a:pPr>
              <a:buFont typeface="+mj-lt"/>
              <a:buAutoNum type="arabicPeriod"/>
              <a:defRPr sz="1100">
                <a:cs typeface="Calibri"/>
              </a:defRPr>
            </a:pPr>
            <a:r>
              <a:rPr lang="fr-FR" dirty="0"/>
              <a:t>FAO, IFAD, UNICEF, PAM et OMS. 2022. L'état de la sécurité alimentaire et de la nutrition dans le monde 2022 </a:t>
            </a:r>
          </a:p>
        </p:txBody>
      </p:sp>
      <p:pic>
        <p:nvPicPr>
          <p:cNvPr id="5" name="Picture 4">
            <a:extLst>
              <a:ext uri="{FF2B5EF4-FFF2-40B4-BE49-F238E27FC236}">
                <a16:creationId xmlns:a16="http://schemas.microsoft.com/office/drawing/2014/main" id="{6F3BC0BE-4B94-4E0E-AF24-CB80451BCA43}"/>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960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72E8B-6099-C9DB-DBE2-B67579031652}"/>
              </a:ext>
            </a:extLst>
          </p:cNvPr>
          <p:cNvSpPr>
            <a:spLocks noGrp="1"/>
          </p:cNvSpPr>
          <p:nvPr>
            <p:ph type="title"/>
          </p:nvPr>
        </p:nvSpPr>
        <p:spPr>
          <a:xfrm>
            <a:off x="838200" y="365125"/>
            <a:ext cx="10515600" cy="979581"/>
          </a:xfrm>
        </p:spPr>
        <p:txBody>
          <a:bodyPr>
            <a:normAutofit/>
          </a:bodyPr>
          <a:lstStyle/>
          <a:p>
            <a:pPr>
              <a:defRPr sz="3600" b="1">
                <a:latin typeface="+mn-lt"/>
                <a:cs typeface="Calibri"/>
              </a:defRPr>
            </a:pPr>
            <a:r>
              <a:t>Sources de données sur la nutrition</a:t>
            </a:r>
            <a:endParaRPr lang="en-US" sz="3600" b="1">
              <a:latin typeface="+mn-lt"/>
              <a:ea typeface="Calibri"/>
              <a:cs typeface="Calibri"/>
            </a:endParaRPr>
          </a:p>
        </p:txBody>
      </p:sp>
      <p:sp>
        <p:nvSpPr>
          <p:cNvPr id="3" name="Content Placeholder 2">
            <a:extLst>
              <a:ext uri="{FF2B5EF4-FFF2-40B4-BE49-F238E27FC236}">
                <a16:creationId xmlns:a16="http://schemas.microsoft.com/office/drawing/2014/main" id="{EDDBFE25-02EF-7FA0-2DA0-8C683B2ADC4F}"/>
              </a:ext>
            </a:extLst>
          </p:cNvPr>
          <p:cNvSpPr>
            <a:spLocks noGrp="1"/>
          </p:cNvSpPr>
          <p:nvPr>
            <p:ph idx="1"/>
          </p:nvPr>
        </p:nvSpPr>
        <p:spPr>
          <a:xfrm>
            <a:off x="838200" y="2036352"/>
            <a:ext cx="11049000" cy="4092986"/>
          </a:xfrm>
        </p:spPr>
        <p:txBody>
          <a:bodyPr vert="horz" lIns="91440" tIns="45720" rIns="91440" bIns="45720" anchor="t">
            <a:noAutofit/>
          </a:bodyPr>
          <a:lstStyle/>
          <a:p>
            <a:pPr>
              <a:defRPr sz="1800">
                <a:cs typeface="Calibri"/>
              </a:defRPr>
            </a:pPr>
            <a:r>
              <a:rPr lang="fr-FR" dirty="0"/>
              <a:t>Outil de suivi des objectifs nutritionnels mondiaux. OMS. </a:t>
            </a:r>
            <a:r>
              <a:rPr lang="fr-FR" dirty="0">
                <a:hlinkClick r:id="rId2"/>
              </a:rPr>
              <a:t>https://www.who.int/data/nutrition/tracking-tool</a:t>
            </a:r>
            <a:r>
              <a:rPr lang="fr-FR" dirty="0"/>
              <a:t> </a:t>
            </a:r>
          </a:p>
          <a:p>
            <a:pPr marL="457200" lvl="1" indent="0">
              <a:buNone/>
              <a:defRPr sz="1800">
                <a:solidFill>
                  <a:srgbClr val="00B050"/>
                </a:solidFill>
                <a:cs typeface="Calibri"/>
              </a:defRPr>
            </a:pPr>
            <a:r>
              <a:rPr lang="fr-FR" dirty="0"/>
              <a:t>&gt; Outil de suivi au niveau </a:t>
            </a:r>
            <a:r>
              <a:rPr lang="fr-FR" b="1" dirty="0"/>
              <a:t>mondial</a:t>
            </a:r>
            <a:r>
              <a:rPr lang="fr-FR" dirty="0"/>
              <a:t> et </a:t>
            </a:r>
            <a:r>
              <a:rPr lang="fr-FR" b="1" dirty="0"/>
              <a:t>national</a:t>
            </a:r>
            <a:r>
              <a:rPr lang="fr-FR" dirty="0"/>
              <a:t> , notes d'orientation et infographies sur les objectifs nutritionnels de l'AMS</a:t>
            </a:r>
          </a:p>
          <a:p>
            <a:pPr>
              <a:defRPr sz="1800"/>
            </a:pPr>
            <a:r>
              <a:rPr lang="fr-FR" dirty="0">
                <a:effectLst/>
                <a:ea typeface="Times New Roman" panose="02020603050405020304" pitchFamily="18" charset="0"/>
                <a:cs typeface="Calibri"/>
              </a:rPr>
              <a:t>L'état de la sécurité alimentaire et de la nutrition dans le monde </a:t>
            </a:r>
            <a:r>
              <a:rPr lang="fr-FR" dirty="0">
                <a:ea typeface="Times New Roman" panose="02020603050405020304" pitchFamily="18" charset="0"/>
                <a:cs typeface="Calibri"/>
              </a:rPr>
              <a:t>2024</a:t>
            </a:r>
            <a:r>
              <a:rPr lang="fr-FR" dirty="0">
                <a:effectLst/>
                <a:ea typeface="Times New Roman" panose="02020603050405020304" pitchFamily="18" charset="0"/>
                <a:cs typeface="Calibri"/>
              </a:rPr>
              <a:t>. </a:t>
            </a:r>
            <a:r>
              <a:rPr lang="fr-FR" dirty="0">
                <a:effectLst/>
                <a:ea typeface="Times New Roman" panose="02020603050405020304" pitchFamily="18" charset="0"/>
                <a:cs typeface="Segoe UI"/>
              </a:rPr>
              <a:t>FAO, IFAD, UNICEF, PAM et OMS. </a:t>
            </a:r>
            <a:r>
              <a:rPr lang="fr-FR" dirty="0">
                <a:ea typeface="Times New Roman" panose="02020603050405020304" pitchFamily="18" charset="0"/>
                <a:cs typeface="Calibri"/>
              </a:rPr>
              <a:t> </a:t>
            </a:r>
            <a:r>
              <a:rPr lang="fr-FR" dirty="0">
                <a:ea typeface="Times New Roman" panose="02020603050405020304" pitchFamily="18" charset="0"/>
                <a:cs typeface="Segoe UI"/>
              </a:rPr>
              <a:t>2024</a:t>
            </a:r>
            <a:r>
              <a:rPr lang="fr-FR" dirty="0">
                <a:effectLst/>
                <a:ea typeface="Times New Roman" panose="02020603050405020304" pitchFamily="18" charset="0"/>
                <a:cs typeface="Segoe UI"/>
              </a:rPr>
              <a:t>.</a:t>
            </a:r>
            <a:r>
              <a:rPr lang="fr-FR" dirty="0">
                <a:ea typeface="Times New Roman" panose="02020603050405020304" pitchFamily="18" charset="0"/>
                <a:cs typeface="Calibri"/>
              </a:rPr>
              <a:t> </a:t>
            </a:r>
            <a:r>
              <a:rPr lang="fr-FR" dirty="0">
                <a:ea typeface="+mn-lt"/>
                <a:cs typeface="+mn-lt"/>
                <a:hlinkClick r:id="rId3">
                  <a:extLst>
                    <a:ext uri="{A12FA001-AC4F-418D-AE19-62706E023703}">
                      <ahyp:hlinkClr xmlns="" xmlns:ahyp="http://schemas.microsoft.com/office/drawing/2018/hyperlinkcolor" val="tx"/>
                    </a:ext>
                  </a:extLst>
                </a:hlinkClick>
              </a:rPr>
              <a:t>https://doi.org/10.4060/cd1254en</a:t>
            </a:r>
            <a:r>
              <a:rPr lang="fr-FR" dirty="0">
                <a:ea typeface="+mn-lt"/>
                <a:cs typeface="Segoe UI"/>
              </a:rPr>
              <a:t> </a:t>
            </a:r>
            <a:r>
              <a:rPr lang="fr-FR" dirty="0">
                <a:ea typeface="Times New Roman" panose="02020603050405020304" pitchFamily="18" charset="0"/>
                <a:cs typeface="Segoe UI"/>
              </a:rPr>
              <a:t>  </a:t>
            </a:r>
            <a:endParaRPr lang="fr-FR" sz="1800" dirty="0">
              <a:ea typeface="Times New Roman" panose="02020603050405020304" pitchFamily="18" charset="0"/>
              <a:cs typeface="Segoe UI" panose="020B0502040204020203" pitchFamily="34" charset="0"/>
            </a:endParaRPr>
          </a:p>
          <a:p>
            <a:pPr marL="457200" lvl="1" indent="0">
              <a:buNone/>
              <a:defRPr sz="1800">
                <a:solidFill>
                  <a:srgbClr val="00B050"/>
                </a:solidFill>
                <a:cs typeface="Calibri"/>
              </a:defRPr>
            </a:pPr>
            <a:r>
              <a:rPr lang="fr-FR" dirty="0"/>
              <a:t>&gt; Données </a:t>
            </a:r>
            <a:r>
              <a:rPr lang="fr-FR" b="1" dirty="0"/>
              <a:t>mondiales</a:t>
            </a:r>
            <a:r>
              <a:rPr lang="fr-FR" dirty="0"/>
              <a:t> et </a:t>
            </a:r>
            <a:r>
              <a:rPr lang="fr-FR" b="1" dirty="0"/>
              <a:t>régionales</a:t>
            </a:r>
            <a:r>
              <a:rPr lang="fr-FR" dirty="0"/>
              <a:t> sur la sécurité alimentaire et la nutrition</a:t>
            </a:r>
          </a:p>
          <a:p>
            <a:pPr>
              <a:defRPr sz="1800">
                <a:ea typeface="Times New Roman" panose="02020603050405020304" pitchFamily="18" charset="0"/>
                <a:cs typeface="Segoe UI"/>
              </a:defRPr>
            </a:pPr>
            <a:r>
              <a:rPr lang="fr-FR" dirty="0">
                <a:effectLst/>
              </a:rPr>
              <a:t>Niveaux et tendances de la malnutrition infantile. UNICEF, OMS, Banque mondiale. Estimations conjointes de la malnutrition infantile. 2023. </a:t>
            </a:r>
            <a:r>
              <a:rPr lang="fr-FR" dirty="0">
                <a:effectLst/>
                <a:hlinkClick r:id="rId4"/>
              </a:rPr>
              <a:t>https://data.unicef.org/resources/jme-report-2023/</a:t>
            </a:r>
            <a:r>
              <a:rPr lang="fr-FR" dirty="0"/>
              <a:t> </a:t>
            </a:r>
            <a:endParaRPr lang="fr-FR" sz="1800" dirty="0">
              <a:effectLst/>
              <a:ea typeface="Times New Roman" panose="02020603050405020304" pitchFamily="18" charset="0"/>
              <a:cs typeface="Segoe UI" panose="020B0502040204020203" pitchFamily="34" charset="0"/>
            </a:endParaRPr>
          </a:p>
          <a:p>
            <a:pPr marL="457200" lvl="1" indent="0">
              <a:buNone/>
              <a:defRPr sz="1800">
                <a:solidFill>
                  <a:srgbClr val="00B050"/>
                </a:solidFill>
                <a:effectLst/>
                <a:ea typeface="Times New Roman" panose="02020603050405020304" pitchFamily="18" charset="0"/>
                <a:cs typeface="Segoe UI"/>
              </a:defRPr>
            </a:pPr>
            <a:r>
              <a:rPr lang="fr-FR" dirty="0"/>
              <a:t>&gt; Données </a:t>
            </a:r>
            <a:r>
              <a:rPr lang="fr-FR" b="1" dirty="0"/>
              <a:t>mondiales</a:t>
            </a:r>
            <a:r>
              <a:rPr lang="fr-FR" dirty="0"/>
              <a:t>, </a:t>
            </a:r>
            <a:r>
              <a:rPr lang="fr-FR" b="1" dirty="0"/>
              <a:t>régionales</a:t>
            </a:r>
            <a:r>
              <a:rPr lang="fr-FR" dirty="0"/>
              <a:t> et </a:t>
            </a:r>
            <a:r>
              <a:rPr lang="fr-FR" b="1" dirty="0"/>
              <a:t>nationales</a:t>
            </a:r>
            <a:r>
              <a:rPr lang="fr-FR" dirty="0"/>
              <a:t>: retard de croissance, émaciation et surpoids chez les enfants</a:t>
            </a:r>
          </a:p>
          <a:p>
            <a:pPr>
              <a:defRPr sz="1800">
                <a:cs typeface="Calibri"/>
              </a:defRPr>
            </a:pPr>
            <a:r>
              <a:rPr lang="fr-FR" dirty="0"/>
              <a:t>Enquêtes démographiques et de santé (EDS). </a:t>
            </a:r>
            <a:r>
              <a:rPr lang="fr-FR" dirty="0">
                <a:hlinkClick r:id="rId5"/>
              </a:rPr>
              <a:t>https://www.dhsprogram.com/</a:t>
            </a:r>
            <a:r>
              <a:rPr lang="fr-FR" dirty="0"/>
              <a:t> </a:t>
            </a:r>
          </a:p>
          <a:p>
            <a:pPr marL="457200" lvl="1" indent="0">
              <a:buNone/>
              <a:defRPr sz="1800">
                <a:solidFill>
                  <a:srgbClr val="00B050"/>
                </a:solidFill>
                <a:cs typeface="Calibri"/>
              </a:defRPr>
            </a:pPr>
            <a:r>
              <a:rPr lang="fr-FR" dirty="0"/>
              <a:t>&gt; Données </a:t>
            </a:r>
            <a:r>
              <a:rPr lang="fr-FR" b="1" dirty="0"/>
              <a:t>nationales </a:t>
            </a:r>
            <a:r>
              <a:rPr lang="fr-FR" dirty="0"/>
              <a:t>sur la population, la santé et la nutrition (90 pays)</a:t>
            </a:r>
          </a:p>
          <a:p>
            <a:pPr>
              <a:defRPr sz="1800">
                <a:cs typeface="Calibri"/>
              </a:defRPr>
            </a:pPr>
            <a:r>
              <a:rPr lang="fr-FR" dirty="0"/>
              <a:t>Rapport mondial 2024 sur les crises alimentaires. FSIN and Global Network Against Food Crises. 2024. </a:t>
            </a:r>
            <a:r>
              <a:rPr lang="fr-FR" dirty="0">
                <a:hlinkClick r:id="rId6"/>
              </a:rPr>
              <a:t>https://www.fsinplatform.org/grfc2024</a:t>
            </a:r>
            <a:r>
              <a:rPr lang="fr-FR" dirty="0"/>
              <a:t>  </a:t>
            </a:r>
          </a:p>
          <a:p>
            <a:pPr marL="457200" lvl="1" indent="0">
              <a:buNone/>
              <a:defRPr sz="1800">
                <a:solidFill>
                  <a:srgbClr val="00B050"/>
                </a:solidFill>
                <a:ea typeface="Times New Roman" panose="02020603050405020304" pitchFamily="18" charset="0"/>
                <a:cs typeface="Segoe UI"/>
              </a:defRPr>
            </a:pPr>
            <a:r>
              <a:rPr lang="fr-FR" dirty="0"/>
              <a:t>&gt; Données sur la malnutrition aiguë dans </a:t>
            </a:r>
            <a:r>
              <a:rPr lang="fr-FR" b="1" dirty="0"/>
              <a:t>les pays en crise alimentaire</a:t>
            </a:r>
          </a:p>
        </p:txBody>
      </p:sp>
      <p:pic>
        <p:nvPicPr>
          <p:cNvPr id="4" name="Picture 3">
            <a:extLst>
              <a:ext uri="{FF2B5EF4-FFF2-40B4-BE49-F238E27FC236}">
                <a16:creationId xmlns:a16="http://schemas.microsoft.com/office/drawing/2014/main" id="{52548077-DE0D-4854-8A8B-E8294FDB67CC}"/>
              </a:ext>
            </a:extLst>
          </p:cNvPr>
          <p:cNvPicPr/>
          <p:nvPr/>
        </p:nvPicPr>
        <p:blipFill rotWithShape="1">
          <a:blip r:embed="rId7"/>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3461056"/>
      </p:ext>
    </p:extLst>
  </p:cSld>
  <p:clrMapOvr>
    <a:masterClrMapping/>
  </p:clrMapOvr>
</p:sld>
</file>

<file path=ppt/theme/theme1.xml><?xml version="1.0" encoding="utf-8"?>
<a:theme xmlns:a="http://schemas.openxmlformats.org/drawingml/2006/main" name="Nutrition Dialogues">
  <a:themeElements>
    <a:clrScheme name="Nutrition Dialogues">
      <a:dk1>
        <a:srgbClr val="000000"/>
      </a:dk1>
      <a:lt1>
        <a:srgbClr val="FFFFFF"/>
      </a:lt1>
      <a:dk2>
        <a:srgbClr val="58595B"/>
      </a:dk2>
      <a:lt2>
        <a:srgbClr val="E8E8E8"/>
      </a:lt2>
      <a:accent1>
        <a:srgbClr val="5E85FF"/>
      </a:accent1>
      <a:accent2>
        <a:srgbClr val="19B50E"/>
      </a:accent2>
      <a:accent3>
        <a:srgbClr val="85DA00"/>
      </a:accent3>
      <a:accent4>
        <a:srgbClr val="BCBEC0"/>
      </a:accent4>
      <a:accent5>
        <a:srgbClr val="A02B93"/>
      </a:accent5>
      <a:accent6>
        <a:srgbClr val="4EA72E"/>
      </a:accent6>
      <a:hlink>
        <a:srgbClr val="462A86"/>
      </a:hlink>
      <a:folHlink>
        <a:srgbClr val="EC1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utrition Dialogues" id="{D4403267-E7EB-6C4D-A095-297015C622BD}" vid="{BE51C9BC-F880-6A4C-99E9-FEC2540915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373476f-2695-46c2-ae89-0ec63cf83cb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3A1CE0283AD5C49B0ECE6934E4F6980" ma:contentTypeVersion="16" ma:contentTypeDescription="Create a new document." ma:contentTypeScope="" ma:versionID="a6e499f0aceee6fb57090450f527c59c">
  <xsd:schema xmlns:xsd="http://www.w3.org/2001/XMLSchema" xmlns:xs="http://www.w3.org/2001/XMLSchema" xmlns:p="http://schemas.microsoft.com/office/2006/metadata/properties" xmlns:ns3="a373476f-2695-46c2-ae89-0ec63cf83cb2" xmlns:ns4="366fcea8-ee33-472d-8fb0-7d46e48e737f" targetNamespace="http://schemas.microsoft.com/office/2006/metadata/properties" ma:root="true" ma:fieldsID="22dbceb48f0be505da86f44dc15bce2d" ns3:_="" ns4:_="">
    <xsd:import namespace="a373476f-2695-46c2-ae89-0ec63cf83cb2"/>
    <xsd:import namespace="366fcea8-ee33-472d-8fb0-7d46e48e737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_activity" minOccurs="0"/>
                <xsd:element ref="ns4:SharedWithUsers" minOccurs="0"/>
                <xsd:element ref="ns4:SharedWithDetails" minOccurs="0"/>
                <xsd:element ref="ns4:SharingHintHash" minOccurs="0"/>
                <xsd:element ref="ns3:MediaServiceSystemTags" minOccurs="0"/>
                <xsd:element ref="ns3:MediaServiceLocation"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73476f-2695-46c2-ae89-0ec63cf83c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6fcea8-ee33-472d-8fb0-7d46e48e737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88F7C6-7DFB-4B9A-A2C6-DF382B69C49D}">
  <ds:schemaRefs>
    <ds:schemaRef ds:uri="a373476f-2695-46c2-ae89-0ec63cf83cb2"/>
    <ds:schemaRef ds:uri="366fcea8-ee33-472d-8fb0-7d46e48e737f"/>
    <ds:schemaRef ds:uri="http://www.w3.org/XML/1998/namespace"/>
    <ds:schemaRef ds:uri="http://schemas.microsoft.com/office/2006/metadata/properties"/>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940D94E3-59E5-40B6-8C55-BF0F5AD2882A}">
  <ds:schemaRefs>
    <ds:schemaRef ds:uri="http://schemas.microsoft.com/sharepoint/v3/contenttype/forms"/>
  </ds:schemaRefs>
</ds:datastoreItem>
</file>

<file path=customXml/itemProps3.xml><?xml version="1.0" encoding="utf-8"?>
<ds:datastoreItem xmlns:ds="http://schemas.openxmlformats.org/officeDocument/2006/customXml" ds:itemID="{E87BFC54-75D7-4076-830F-3699E4F7BE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73476f-2695-46c2-ae89-0ec63cf83cb2"/>
    <ds:schemaRef ds:uri="366fcea8-ee33-472d-8fb0-7d46e48e73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640</TotalTime>
  <Words>301</Words>
  <Application>Microsoft Office PowerPoint</Application>
  <PresentationFormat>Widescreen</PresentationFormat>
  <Paragraphs>136</Paragraphs>
  <Slides>13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Aptos</vt:lpstr>
      <vt:lpstr>Arial</vt:lpstr>
      <vt:lpstr>Arial,Sans-Serif</vt:lpstr>
      <vt:lpstr>Calibri</vt:lpstr>
      <vt:lpstr>Courier New</vt:lpstr>
      <vt:lpstr>Noto Sans</vt:lpstr>
      <vt:lpstr>Segoe UI</vt:lpstr>
      <vt:lpstr>Times New Roman</vt:lpstr>
      <vt:lpstr>Wingdings</vt:lpstr>
      <vt:lpstr>Nutrition Dialogues</vt:lpstr>
      <vt:lpstr>DIALOGUE SUR LA NUTRITION   Informations Générales sur la faim et la malnutrition</vt:lpstr>
      <vt:lpstr>Présentation d'un événement de Dialogue sur la nutrition </vt:lpstr>
      <vt:lpstr>Définir la faim, l'insécurité alimentaire et la malnutrition</vt:lpstr>
      <vt:lpstr>Le contexte mondial de la faim et de la nutrition</vt:lpstr>
      <vt:lpstr>Le programme de Dialogues est axé sur la nutrition des personnes</vt:lpstr>
      <vt:lpstr>Qu'est-ce qui contribue à une bonne nutrition ? </vt:lpstr>
      <vt:lpstr>Résultats de l'amélioration de la nutrition</vt:lpstr>
      <vt:lpstr>Malnutrition</vt:lpstr>
      <vt:lpstr>Impact de la malnutrition</vt:lpstr>
      <vt:lpstr>Malnutrition - qui est à risque</vt:lpstr>
      <vt:lpstr>Situation nutritionnelle mondiale (1)</vt:lpstr>
      <vt:lpstr>Situation nutritionnelle mondiale (2)</vt:lpstr>
      <vt:lpstr>Sources de données sur la nutrition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Dialogues</dc:title>
  <dc:creator>Marlen Schuepbach</dc:creator>
  <cp:lastModifiedBy>Ngoy Luhaka</cp:lastModifiedBy>
  <cp:revision>285</cp:revision>
  <dcterms:created xsi:type="dcterms:W3CDTF">2024-06-19T09:56:32Z</dcterms:created>
  <dcterms:modified xsi:type="dcterms:W3CDTF">2025-07-17T08:42:10Z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0x01010043A1CE0283AD5C49B0ECE6934E4F6980</vt:lpwstr>
  </property>
  <property fmtid="{D5CDD505-2E9C-101B-9397-08002B2CF9AE}" pid="3" name="MediaServiceImageTags">
    <vt:lpwstr/>
  </property>
  <property fmtid="{D5CDD505-2E9C-101B-9397-08002B2CF9AE}" pid="4" name="Order">
    <vt:r8>715800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