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</p:sldMasterIdLst>
  <p:notesMasterIdLst>
    <p:notesMasterId r:id="rId19"/>
  </p:notesMasterIdLst>
  <p:sldIdLst>
    <p:sldId id="262" r:id="rId5"/>
    <p:sldId id="594" r:id="rId6"/>
    <p:sldId id="591" r:id="rId7"/>
    <p:sldId id="589" r:id="rId8"/>
    <p:sldId id="256" r:id="rId9"/>
    <p:sldId id="258" r:id="rId10"/>
    <p:sldId id="263" r:id="rId11"/>
    <p:sldId id="257" r:id="rId12"/>
    <p:sldId id="593" r:id="rId13"/>
    <p:sldId id="592" r:id="rId14"/>
    <p:sldId id="260" r:id="rId15"/>
    <p:sldId id="265" r:id="rId16"/>
    <p:sldId id="595" r:id="rId17"/>
    <p:sldId id="289" r:id="rId18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50D417-9BE1-7AE1-6E49-38875B3AB1E4}" name="Dan Irvine" initials="DI" userId="S::dan_irvine_wvi.org#ext#@4sdinfo.onmicrosoft.com::bbcc5127-a968-4f17-be38-a9a7c039ef4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09"/>
    <p:restoredTop sz="94595"/>
  </p:normalViewPr>
  <p:slideViewPr>
    <p:cSldViewPr snapToGrid="0">
      <p:cViewPr varScale="1">
        <p:scale>
          <a:sx n="55" d="100"/>
          <a:sy n="55" d="100"/>
        </p:scale>
        <p:origin x="72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0E021-E509-43FA-9C63-576E49079899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42E0B-E406-4DEA-86D6-A98EEA36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437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Single Corner of Rectangle 13">
            <a:extLst>
              <a:ext uri="{FF2B5EF4-FFF2-40B4-BE49-F238E27FC236}">
                <a16:creationId xmlns:a16="http://schemas.microsoft.com/office/drawing/2014/main" id="{D46635E6-9DA6-56EE-F351-9C5BED67FD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2666998" y="-2666998"/>
            <a:ext cx="6858001" cy="12192000"/>
          </a:xfrm>
          <a:prstGeom prst="snip1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555F78-1357-E458-55CC-6131FC213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 cap="none" spc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en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B798DF-B810-31CF-482D-35726F7D4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H" dirty="0"/>
          </a:p>
        </p:txBody>
      </p:sp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4DAB8A10-BA45-5E96-A490-0A6A459E3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5547" y="5568947"/>
            <a:ext cx="2426453" cy="128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710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6EB9FF-90CF-7665-CE99-843415E10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9538-E140-4A16-A1DF-A22A3E426DB1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4C7DC3-FFC9-F77C-E837-4224135A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93A90-1C2B-88B0-B9D6-256B2049A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0020-7682-4CD6-8464-5EA990E31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369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51969-EE39-5293-D365-31CDC09AE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99488-0FC8-740B-CC0A-2B5401EA9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83C1B8-D1C6-4E11-D6E5-87BB7FB89A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5D6147-0C13-F92D-8905-7B2A57BCB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9538-E140-4A16-A1DF-A22A3E426DB1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0AC969-2775-E8B4-3782-230FA42C9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C8A2DE-633E-C19A-8898-70C092F36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0020-7682-4CD6-8464-5EA990E3181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green and blue circle with blue bubbles&#10;&#10;Description automatically generated with medium confidence">
            <a:extLst>
              <a:ext uri="{FF2B5EF4-FFF2-40B4-BE49-F238E27FC236}">
                <a16:creationId xmlns:a16="http://schemas.microsoft.com/office/drawing/2014/main" id="{2DA1CAC1-D363-2695-353B-C301767E8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136525"/>
            <a:ext cx="1371600" cy="13716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505D44C-01EC-9835-2E31-F0DFF35C7813}"/>
              </a:ext>
            </a:extLst>
          </p:cNvPr>
          <p:cNvCxnSpPr>
            <a:cxnSpLocks/>
          </p:cNvCxnSpPr>
          <p:nvPr/>
        </p:nvCxnSpPr>
        <p:spPr>
          <a:xfrm>
            <a:off x="838200" y="2057400"/>
            <a:ext cx="3933825" cy="0"/>
          </a:xfrm>
          <a:prstGeom prst="line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11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E72B7-D29A-AEA3-7260-92373EF64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9BFE3B-2CED-90A0-87BA-F5F4F1656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916CBD-CC88-81F3-1C9B-496726A14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765618-CE3A-2BD1-CCA4-A545401D0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9538-E140-4A16-A1DF-A22A3E426DB1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FE6E7-F4A3-D3AA-E6E2-F823B7268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069F15-8049-21C6-7E29-3287BB135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0020-7682-4CD6-8464-5EA990E31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28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C88E9-0737-2173-E981-ADE940020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A2F52C-B713-43A0-2C63-56EA9E304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0BE18D-284D-711A-FFFC-150F1F399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9538-E140-4A16-A1DF-A22A3E426DB1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794DB3-AAA1-EA9F-3912-F4A89D5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A2FD9E-FAE7-C533-0ABE-E035E6FB1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0020-7682-4CD6-8464-5EA990E31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882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BA842C-FAAE-4ECC-D13E-D625568ECB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6285D3-2DF5-12D9-76DE-42B75BEF59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52DADA-320A-AF2C-E218-7172085FE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9538-E140-4A16-A1DF-A22A3E426DB1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12371-DD39-4550-1523-79B2225A0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DC29B-E3F5-25A1-80FF-1282C426C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0020-7682-4CD6-8464-5EA990E31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03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55F78-1357-E458-55CC-6131FC213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B798DF-B810-31CF-482D-35726F7D4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205BEE-190C-E863-D30F-8D5CD237B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9538-E140-4A16-A1DF-A22A3E426DB1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6B652-1750-1D73-2E9D-229C4AF41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AE32B-5DB4-AFEC-3B60-036D0D9BC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0020-7682-4CD6-8464-5EA990E31813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DEA8DCD-46FC-8457-E874-E7062060D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7584" y="5125541"/>
            <a:ext cx="2296832" cy="122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317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DEE155B-A7C4-63B6-A4B1-32D4A62AA432}"/>
              </a:ext>
            </a:extLst>
          </p:cNvPr>
          <p:cNvSpPr/>
          <p:nvPr/>
        </p:nvSpPr>
        <p:spPr>
          <a:xfrm>
            <a:off x="0" y="0"/>
            <a:ext cx="12192000" cy="16906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817837-45E1-796B-4FF4-9E0837CBA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4CFE2-B937-71E3-0F9B-32148E81A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B97BB-F42C-EE4D-D1A7-691762554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9538-E140-4A16-A1DF-A22A3E426DB1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84386-7871-2331-DA3D-9862DA50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B1DDF-E50E-6658-B3A7-A0E7598FB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0020-7682-4CD6-8464-5EA990E31813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 descr="A white circle with a black background&#10;&#10;Description automatically generated">
            <a:extLst>
              <a:ext uri="{FF2B5EF4-FFF2-40B4-BE49-F238E27FC236}">
                <a16:creationId xmlns:a16="http://schemas.microsoft.com/office/drawing/2014/main" id="{8777C773-409B-466C-AE44-B9EA706EF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0866" y="-43001"/>
            <a:ext cx="1771134" cy="177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064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46FE831-E3F1-2E03-70C3-007213547482}"/>
              </a:ext>
            </a:extLst>
          </p:cNvPr>
          <p:cNvSpPr/>
          <p:nvPr/>
        </p:nvSpPr>
        <p:spPr>
          <a:xfrm>
            <a:off x="0" y="-5556"/>
            <a:ext cx="12192000" cy="1696244"/>
          </a:xfrm>
          <a:prstGeom prst="rect">
            <a:avLst/>
          </a:prstGeom>
          <a:gradFill>
            <a:gsLst>
              <a:gs pos="89000">
                <a:schemeClr val="accent1"/>
              </a:gs>
              <a:gs pos="0">
                <a:schemeClr val="accent2"/>
              </a:gs>
              <a:gs pos="72000">
                <a:schemeClr val="accent3"/>
              </a:gs>
              <a:gs pos="49000">
                <a:schemeClr val="accent2"/>
              </a:gs>
              <a:gs pos="100000">
                <a:schemeClr val="accent1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817837-45E1-796B-4FF4-9E0837CBA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4CFE2-B937-71E3-0F9B-32148E81A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B97BB-F42C-EE4D-D1A7-691762554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9538-E140-4A16-A1DF-A22A3E426DB1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84386-7871-2331-DA3D-9862DA50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B1DDF-E50E-6658-B3A7-A0E7598FB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0020-7682-4CD6-8464-5EA990E3181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white circle with a black background&#10;&#10;Description automatically generated">
            <a:extLst>
              <a:ext uri="{FF2B5EF4-FFF2-40B4-BE49-F238E27FC236}">
                <a16:creationId xmlns:a16="http://schemas.microsoft.com/office/drawing/2014/main" id="{34F5E336-1709-D52E-7ECA-87B396506D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0866" y="-43001"/>
            <a:ext cx="1771134" cy="177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102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F75A9-CC8D-64F1-1970-5ED8FB5E869B}"/>
              </a:ext>
            </a:extLst>
          </p:cNvPr>
          <p:cNvSpPr/>
          <p:nvPr/>
        </p:nvSpPr>
        <p:spPr>
          <a:xfrm>
            <a:off x="0" y="136525"/>
            <a:ext cx="12192000" cy="6858000"/>
          </a:xfrm>
          <a:prstGeom prst="rect">
            <a:avLst/>
          </a:prstGeom>
          <a:gradFill>
            <a:gsLst>
              <a:gs pos="89000">
                <a:schemeClr val="accent1"/>
              </a:gs>
              <a:gs pos="0">
                <a:schemeClr val="accent2"/>
              </a:gs>
              <a:gs pos="72000">
                <a:schemeClr val="accent3"/>
              </a:gs>
              <a:gs pos="49000">
                <a:schemeClr val="accent2"/>
              </a:gs>
              <a:gs pos="100000">
                <a:schemeClr val="accent1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B7A08-132B-91A4-B402-CAA35302B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6E404-9AC2-A96C-C71D-6B87C54FF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998A96-E2E3-87CE-E87B-BE60BC9DF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D799538-E140-4A16-A1DF-A22A3E426DB1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EF8AD-359B-7892-ECBD-7B2E9995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DB56D-FC45-B95B-2CF9-7E1AF32B5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7790020-7682-4CD6-8464-5EA990E3181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B0D9965-B351-560B-84A5-FD3FD8411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627" y="136525"/>
            <a:ext cx="3618833" cy="192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94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A4FB5-CA92-57B2-C5B5-F24CFAF60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D65D5-23C5-AA73-6B17-4282EFF609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093C35-EC56-FD0C-8CE5-4DC2745C6D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587DA6-E81E-BC97-0EAC-91D6D08BB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9538-E140-4A16-A1DF-A22A3E426DB1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23491D-73AD-DB7A-1F31-3932DFBA8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03CE35-550F-DCEA-04D7-98E3FE20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0020-7682-4CD6-8464-5EA990E3181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green and blue circle with blue bubbles&#10;&#10;Description automatically generated with medium confidence">
            <a:extLst>
              <a:ext uri="{FF2B5EF4-FFF2-40B4-BE49-F238E27FC236}">
                <a16:creationId xmlns:a16="http://schemas.microsoft.com/office/drawing/2014/main" id="{291AEB08-E618-2E02-0503-EC76C91F3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136525"/>
            <a:ext cx="1371600" cy="13716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D667361-A942-BBE5-03D3-511AAF3FF7B2}"/>
              </a:ext>
            </a:extLst>
          </p:cNvPr>
          <p:cNvCxnSpPr/>
          <p:nvPr/>
        </p:nvCxnSpPr>
        <p:spPr>
          <a:xfrm>
            <a:off x="963827" y="1421027"/>
            <a:ext cx="7646773" cy="0"/>
          </a:xfrm>
          <a:prstGeom prst="line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101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E3BDC-1487-FC63-ACB9-B3EAB4926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26F80-9E0B-C09D-A7B4-5E9BD52101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A70360-CDF3-AE74-5AF7-7F5505D52A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360ED9-51A5-7006-20F4-D1C15C0ACE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92A6AF-E2EE-6E4B-A04F-AC9F438243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D941DC-8472-0ABF-9FFA-16F3B58B5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9538-E140-4A16-A1DF-A22A3E426DB1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8FDC5E-A660-02E4-61B3-776DD89D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32E06A-E52F-1321-02F4-231736014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0020-7682-4CD6-8464-5EA990E3181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green and blue circle with blue bubbles&#10;&#10;Description automatically generated with medium confidence">
            <a:extLst>
              <a:ext uri="{FF2B5EF4-FFF2-40B4-BE49-F238E27FC236}">
                <a16:creationId xmlns:a16="http://schemas.microsoft.com/office/drawing/2014/main" id="{A57D5277-EF10-D163-D67A-F5CA1BCCA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136525"/>
            <a:ext cx="1371600" cy="1371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5455064-ADAB-2C89-520B-4848369677C7}"/>
              </a:ext>
            </a:extLst>
          </p:cNvPr>
          <p:cNvCxnSpPr/>
          <p:nvPr/>
        </p:nvCxnSpPr>
        <p:spPr>
          <a:xfrm>
            <a:off x="963827" y="1421027"/>
            <a:ext cx="7646773" cy="0"/>
          </a:xfrm>
          <a:prstGeom prst="line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00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B5C47-1500-B15F-F3A2-B7C6917B7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E26794-F8FD-80D4-37B5-EEA33942E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9538-E140-4A16-A1DF-A22A3E426DB1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A2C2D9-AB02-1EBC-EEB2-841B7E49F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99F731-6FE4-2387-8B55-807310204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0020-7682-4CD6-8464-5EA990E31813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green and blue circle with blue bubbles&#10;&#10;Description automatically generated with medium confidence">
            <a:extLst>
              <a:ext uri="{FF2B5EF4-FFF2-40B4-BE49-F238E27FC236}">
                <a16:creationId xmlns:a16="http://schemas.microsoft.com/office/drawing/2014/main" id="{9B6A7E31-CDD2-441F-F680-BCD0CC8DE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136525"/>
            <a:ext cx="1371600" cy="13716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B6A7DD4-EEAD-6FDA-B015-068E9FD88330}"/>
              </a:ext>
            </a:extLst>
          </p:cNvPr>
          <p:cNvCxnSpPr/>
          <p:nvPr/>
        </p:nvCxnSpPr>
        <p:spPr>
          <a:xfrm>
            <a:off x="963827" y="1421027"/>
            <a:ext cx="7646773" cy="0"/>
          </a:xfrm>
          <a:prstGeom prst="line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6807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B5C47-1500-B15F-F3A2-B7C6917B7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906" y="579438"/>
            <a:ext cx="7948613" cy="792159"/>
          </a:xfrm>
          <a:solidFill>
            <a:schemeClr val="accent1"/>
          </a:solidFill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CH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E26794-F8FD-80D4-37B5-EEA33942E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99538-E140-4A16-A1DF-A22A3E426DB1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A2C2D9-AB02-1EBC-EEB2-841B7E49F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99F731-6FE4-2387-8B55-807310204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90020-7682-4CD6-8464-5EA990E31813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A green and blue circle with blue bubbles&#10;&#10;Description automatically generated with medium confidence">
            <a:extLst>
              <a:ext uri="{FF2B5EF4-FFF2-40B4-BE49-F238E27FC236}">
                <a16:creationId xmlns:a16="http://schemas.microsoft.com/office/drawing/2014/main" id="{9B6A7E31-CDD2-441F-F680-BCD0CC8DE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136525"/>
            <a:ext cx="1371600" cy="13716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B6A7DD4-EEAD-6FDA-B015-068E9FD88330}"/>
              </a:ext>
            </a:extLst>
          </p:cNvPr>
          <p:cNvCxnSpPr>
            <a:cxnSpLocks/>
          </p:cNvCxnSpPr>
          <p:nvPr/>
        </p:nvCxnSpPr>
        <p:spPr>
          <a:xfrm>
            <a:off x="812906" y="1471827"/>
            <a:ext cx="79486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154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B483CF-38E5-C4AF-3DF9-D13BDBE92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0AD6E-F34C-8CF7-AA87-B928D80E5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8E0DF-2A19-AA5E-B59B-B97DC9E6D4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799538-E140-4A16-A1DF-A22A3E426DB1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41BEC-D061-B1A1-7C11-225B77AE5D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EF7B54-EDAE-9F62-9ED4-E16A283659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790020-7682-4CD6-8464-5EA990E31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432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ho.int/news-room/fact-sheets/detail/malnutrition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8C4D0-952F-C69F-81C2-DBAB27965B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4075" y="2520950"/>
            <a:ext cx="7562850" cy="2387600"/>
          </a:xfrm>
        </p:spPr>
        <p:txBody>
          <a:bodyPr>
            <a:normAutofit fontScale="90000"/>
          </a:bodyPr>
          <a:lstStyle/>
          <a:p>
            <a:r>
              <a:rPr lang="ne-NP" dirty="0">
                <a:latin typeface="+mn-lt"/>
                <a:cs typeface="Calibri"/>
              </a:rPr>
              <a:t>सरोकारवालाहरु  सँग संवाद लागि पोषण संवाद कार्यक्रम </a:t>
            </a:r>
            <a:endParaRPr lang="en-US" sz="3600" dirty="0"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7809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2BB86-09EE-4024-3E5C-55E397C41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0483"/>
          </a:xfrm>
        </p:spPr>
        <p:txBody>
          <a:bodyPr>
            <a:normAutofit/>
          </a:bodyPr>
          <a:lstStyle/>
          <a:p>
            <a:r>
              <a:rPr lang="ne-NP" sz="3600" dirty="0">
                <a:latin typeface="+mn-lt"/>
                <a:cs typeface="Calibri"/>
              </a:rPr>
              <a:t>कुपोषण - को जोखिममा </a:t>
            </a:r>
            <a:endParaRPr lang="en-US" sz="3600" b="1" dirty="0">
              <a:latin typeface="+mn-lt"/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FD034-FE0B-880E-E069-2C8F9E9CA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1833"/>
            <a:ext cx="10515600" cy="46980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ne-NP" sz="2400" dirty="0">
                <a:solidFill>
                  <a:srgbClr val="000000"/>
                </a:solidFill>
                <a:cs typeface="Calibri"/>
              </a:rPr>
              <a:t>संसारका हरेक देश कुनै न कुनै कुपोषणबाट प्रभावित छन् । 
महिला, शिशु, बालबालिका र किशोरकिशोरी कुपोषणको विशेष जोखिममा छन् । 
गर्भधारण देखि बच्चाको दोस्रो जन्म दिन सम्मको १००० दिन सहित जीवनको प्रारम्भिक पोषणलाई अनुकूलन गर्नाले दीर्घकालीन लाभका साथ जीवनमा उत्तम सम्भव सुरुवात सुनिश्चित गर्दछ ।
गरिबीले कुपोषणको जोखिम र जोखिमलाई बढाउँछ ।
स्रोत: विश्व स्वास्थ्य संगठन, कुपोषण। 2024. </a:t>
            </a:r>
            <a:r>
              <a:rPr lang="en-US" sz="2400" dirty="0">
                <a:solidFill>
                  <a:srgbClr val="000000"/>
                </a:solidFill>
                <a:cs typeface="Calibri"/>
              </a:rPr>
              <a:t>https://www.who.int/news-room/fact-sheets/detail/malnutrition ।</a:t>
            </a:r>
            <a:endParaRPr lang="en-US" sz="1400" kern="100" dirty="0">
              <a:effectLst/>
              <a:ea typeface="Aptos" panose="020B0004020202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8690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B9B66-973A-B88F-76C8-373D9BE6F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2751"/>
          </a:xfrm>
        </p:spPr>
        <p:txBody>
          <a:bodyPr>
            <a:normAutofit/>
          </a:bodyPr>
          <a:lstStyle/>
          <a:p>
            <a:r>
              <a:rPr lang="ne-NP" sz="3600" dirty="0">
                <a:latin typeface="+mn-lt"/>
                <a:cs typeface="Calibri"/>
              </a:rPr>
              <a:t>विश्वव्यापी पोषण अवस्था </a:t>
            </a:r>
            <a:endParaRPr lang="en-US" sz="3600" b="1" dirty="0">
              <a:latin typeface="+mn-lt"/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19F33-A12C-0723-E485-3D0456E06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4443"/>
            <a:ext cx="10515600" cy="488402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IE" sz="2400" b="0" i="1">
                <a:solidFill>
                  <a:srgbClr val="000000"/>
                </a:solidFill>
                <a:effectLst/>
                <a:cs typeface="Calibri"/>
              </a:rPr>
              <a:t>The </a:t>
            </a:r>
            <a:r>
              <a:rPr lang="en-IE" sz="2400" b="1" i="1">
                <a:solidFill>
                  <a:srgbClr val="000000"/>
                </a:solidFill>
                <a:effectLst/>
                <a:cs typeface="Calibri"/>
              </a:rPr>
              <a:t>world is not on track </a:t>
            </a:r>
            <a:r>
              <a:rPr lang="en-IE" sz="2400" b="0" i="1">
                <a:solidFill>
                  <a:srgbClr val="000000"/>
                </a:solidFill>
                <a:effectLst/>
                <a:cs typeface="Calibri"/>
              </a:rPr>
              <a:t>to achieve the global nutrition targets by 2030.</a:t>
            </a:r>
            <a:endParaRPr lang="en-US" sz="2400" i="1" kern="100">
              <a:effectLst/>
              <a:ea typeface="Times New Roman" panose="02020603050405020304" pitchFamily="18" charset="0"/>
              <a:cs typeface="Calibri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IE" sz="2200" b="1">
                <a:ea typeface="Times New Roman" panose="02020603050405020304" pitchFamily="18" charset="0"/>
                <a:cs typeface="Calibri"/>
              </a:rPr>
              <a:t>Undernutrition in children and women: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IE" sz="2000" b="1" kern="100">
                <a:effectLst/>
                <a:ea typeface="Times New Roman" panose="02020603050405020304" pitchFamily="18" charset="0"/>
                <a:cs typeface="Segoe UI"/>
              </a:rPr>
              <a:t>Stunting</a:t>
            </a:r>
            <a:r>
              <a:rPr lang="en-IE" sz="2000" kern="100">
                <a:effectLst/>
                <a:ea typeface="Times New Roman" panose="02020603050405020304" pitchFamily="18" charset="0"/>
                <a:cs typeface="Segoe UI"/>
              </a:rPr>
              <a:t>: 148.1 million (22.3 percent) children under five (2022)</a:t>
            </a:r>
            <a:r>
              <a:rPr lang="en-IE" sz="2000" kern="100" baseline="30000">
                <a:ea typeface="Times New Roman" panose="02020603050405020304" pitchFamily="18" charset="0"/>
                <a:cs typeface="Segoe UI"/>
              </a:rPr>
              <a:t>1</a:t>
            </a:r>
            <a:r>
              <a:rPr lang="en-IE" sz="2000" kern="100">
                <a:ea typeface="Times New Roman" panose="02020603050405020304" pitchFamily="18" charset="0"/>
                <a:cs typeface="Segoe UI"/>
              </a:rPr>
              <a:t> - </a:t>
            </a:r>
            <a:r>
              <a:rPr lang="en-IE" sz="2000" kern="100">
                <a:solidFill>
                  <a:srgbClr val="0070C0"/>
                </a:solidFill>
                <a:ea typeface="Times New Roman" panose="02020603050405020304" pitchFamily="18" charset="0"/>
                <a:cs typeface="Segoe UI"/>
              </a:rPr>
              <a:t>Trend: progress</a:t>
            </a:r>
            <a:endParaRPr lang="en-IE">
              <a:solidFill>
                <a:srgbClr val="0070C0"/>
              </a:solidFill>
            </a:endParaRPr>
          </a:p>
          <a:p>
            <a:r>
              <a:rPr lang="en-IE" sz="2000" b="1" kern="100">
                <a:effectLst/>
                <a:ea typeface="Times New Roman" panose="02020603050405020304" pitchFamily="18" charset="0"/>
                <a:cs typeface="Segoe UI"/>
              </a:rPr>
              <a:t>Wasting</a:t>
            </a:r>
            <a:r>
              <a:rPr lang="en-IE" sz="2000" kern="100">
                <a:effectLst/>
                <a:ea typeface="Times New Roman" panose="02020603050405020304" pitchFamily="18" charset="0"/>
                <a:cs typeface="Segoe UI"/>
              </a:rPr>
              <a:t>: 45 million (6.8 percent) children under five (</a:t>
            </a:r>
            <a:r>
              <a:rPr lang="en-IE" sz="2000" kern="100">
                <a:ea typeface="Times New Roman" panose="02020603050405020304" pitchFamily="18" charset="0"/>
                <a:cs typeface="Segoe UI"/>
              </a:rPr>
              <a:t>2022)</a:t>
            </a:r>
            <a:r>
              <a:rPr lang="en-IE" sz="2000" kern="100" baseline="30000">
                <a:ea typeface="Times New Roman" panose="02020603050405020304" pitchFamily="18" charset="0"/>
                <a:cs typeface="Segoe UI"/>
              </a:rPr>
              <a:t>1</a:t>
            </a:r>
            <a:r>
              <a:rPr lang="en-IE" sz="2000" kern="100">
                <a:ea typeface="Times New Roman" panose="02020603050405020304" pitchFamily="18" charset="0"/>
                <a:cs typeface="Segoe UI"/>
              </a:rPr>
              <a:t> - </a:t>
            </a:r>
            <a:r>
              <a:rPr lang="en-IE" sz="2000" kern="100">
                <a:solidFill>
                  <a:srgbClr val="0070C0"/>
                </a:solidFill>
                <a:ea typeface="Times New Roman" panose="02020603050405020304" pitchFamily="18" charset="0"/>
                <a:cs typeface="Segoe UI"/>
              </a:rPr>
              <a:t>Trend: some progress</a:t>
            </a:r>
            <a:endParaRPr lang="en-IE" sz="2000" kern="100">
              <a:solidFill>
                <a:srgbClr val="0070C0"/>
              </a:solidFill>
              <a:effectLst/>
              <a:ea typeface="Times New Roman" panose="02020603050405020304" pitchFamily="18" charset="0"/>
              <a:cs typeface="Segoe UI"/>
            </a:endParaRPr>
          </a:p>
          <a:p>
            <a:r>
              <a:rPr lang="en-US" sz="2000" b="1" kern="100">
                <a:solidFill>
                  <a:srgbClr val="000000"/>
                </a:solidFill>
                <a:highlight>
                  <a:srgbClr val="FFFFFF"/>
                </a:highlight>
                <a:ea typeface="Times New Roman" panose="02020603050405020304" pitchFamily="18" charset="0"/>
                <a:cs typeface="Calibri"/>
              </a:rPr>
              <a:t>Anaemia in women</a:t>
            </a:r>
            <a:r>
              <a:rPr lang="en-US" sz="2000" kern="100">
                <a:solidFill>
                  <a:srgbClr val="000000"/>
                </a:solidFill>
                <a:highlight>
                  <a:srgbClr val="FFFFFF"/>
                </a:highlight>
                <a:ea typeface="Times New Roman" panose="02020603050405020304" pitchFamily="18" charset="0"/>
                <a:cs typeface="Calibri"/>
              </a:rPr>
              <a:t> aged 15 to 49 years: 571 million, (29.9 percent) (2019)</a:t>
            </a:r>
            <a:r>
              <a:rPr lang="en-US" sz="1300" kern="100" baseline="30000">
                <a:solidFill>
                  <a:srgbClr val="000000"/>
                </a:solidFill>
                <a:ea typeface="Times New Roman" panose="02020603050405020304" pitchFamily="18" charset="0"/>
                <a:cs typeface="Calibri"/>
              </a:rPr>
              <a:t>1</a:t>
            </a:r>
            <a:r>
              <a:rPr lang="en-US" sz="2000" kern="100">
                <a:solidFill>
                  <a:srgbClr val="000000"/>
                </a:solidFill>
                <a:highlight>
                  <a:srgbClr val="FFFFFF"/>
                </a:highlight>
                <a:ea typeface="Times New Roman" panose="02020603050405020304" pitchFamily="18" charset="0"/>
                <a:cs typeface="Calibri"/>
              </a:rPr>
              <a:t> - </a:t>
            </a:r>
            <a:r>
              <a:rPr lang="en-US" sz="2000" kern="100">
                <a:solidFill>
                  <a:srgbClr val="0070C0"/>
                </a:solidFill>
                <a:highlight>
                  <a:srgbClr val="FFFFFF"/>
                </a:highlight>
                <a:ea typeface="Times New Roman" panose="02020603050405020304" pitchFamily="18" charset="0"/>
                <a:cs typeface="Calibri"/>
              </a:rPr>
              <a:t>Trend: worsening</a:t>
            </a:r>
            <a:endParaRPr lang="en-IE" sz="2000" kern="100">
              <a:solidFill>
                <a:srgbClr val="000000"/>
              </a:solidFill>
              <a:ea typeface="Times New Roman" panose="02020603050405020304" pitchFamily="18" charset="0"/>
              <a:cs typeface="Calibri"/>
            </a:endParaRPr>
          </a:p>
          <a:p>
            <a:r>
              <a:rPr lang="en-US" sz="2000" kern="100">
                <a:solidFill>
                  <a:srgbClr val="000000"/>
                </a:solidFill>
                <a:ea typeface="Times New Roman" panose="02020603050405020304" pitchFamily="18" charset="0"/>
                <a:cs typeface="Calibri"/>
              </a:rPr>
              <a:t>Nearly half of </a:t>
            </a:r>
            <a:r>
              <a:rPr lang="en-US" sz="2000" b="1" kern="100">
                <a:solidFill>
                  <a:srgbClr val="000000"/>
                </a:solidFill>
                <a:ea typeface="Times New Roman" panose="02020603050405020304" pitchFamily="18" charset="0"/>
                <a:cs typeface="Calibri"/>
              </a:rPr>
              <a:t>deaths </a:t>
            </a:r>
            <a:r>
              <a:rPr lang="en-US" sz="2000" kern="100">
                <a:solidFill>
                  <a:srgbClr val="000000"/>
                </a:solidFill>
                <a:ea typeface="Times New Roman" panose="02020603050405020304" pitchFamily="18" charset="0"/>
                <a:cs typeface="Calibri"/>
              </a:rPr>
              <a:t>among children under 5 years of age are </a:t>
            </a:r>
            <a:r>
              <a:rPr lang="en-US" sz="2000" b="1" kern="100">
                <a:solidFill>
                  <a:srgbClr val="000000"/>
                </a:solidFill>
                <a:ea typeface="Times New Roman" panose="02020603050405020304" pitchFamily="18" charset="0"/>
                <a:cs typeface="Calibri"/>
              </a:rPr>
              <a:t>linked to undernutrition</a:t>
            </a:r>
            <a:r>
              <a:rPr lang="en-US" sz="2000" kern="100" baseline="30000">
                <a:solidFill>
                  <a:srgbClr val="000000"/>
                </a:solidFill>
                <a:ea typeface="Times New Roman" panose="02020603050405020304" pitchFamily="18" charset="0"/>
                <a:cs typeface="Calibri"/>
              </a:rPr>
              <a:t>2</a:t>
            </a:r>
            <a:endParaRPr lang="en-US"/>
          </a:p>
          <a:p>
            <a:r>
              <a:rPr lang="en-US" sz="2000" kern="100">
                <a:solidFill>
                  <a:srgbClr val="000000"/>
                </a:solidFill>
                <a:ea typeface="Times New Roman" panose="02020603050405020304" pitchFamily="18" charset="0"/>
                <a:cs typeface="Calibri"/>
              </a:rPr>
              <a:t>Half of preschool children, and two thirds of adolescent girls and women 15–49 years of age, were affected by </a:t>
            </a:r>
            <a:r>
              <a:rPr lang="en-US" sz="2000" b="1" kern="100">
                <a:solidFill>
                  <a:srgbClr val="000000"/>
                </a:solidFill>
                <a:ea typeface="Times New Roman" panose="02020603050405020304" pitchFamily="18" charset="0"/>
                <a:cs typeface="Calibri"/>
              </a:rPr>
              <a:t>micronutrient deficiencies</a:t>
            </a:r>
            <a:r>
              <a:rPr lang="en-US" sz="2000" kern="100">
                <a:solidFill>
                  <a:srgbClr val="000000"/>
                </a:solidFill>
                <a:ea typeface="Times New Roman" panose="02020603050405020304" pitchFamily="18" charset="0"/>
                <a:cs typeface="Calibri"/>
              </a:rPr>
              <a:t>.</a:t>
            </a:r>
            <a:r>
              <a:rPr lang="en-US" sz="2000" kern="100" baseline="30000">
                <a:solidFill>
                  <a:srgbClr val="000000"/>
                </a:solidFill>
                <a:ea typeface="Times New Roman" panose="02020603050405020304" pitchFamily="18" charset="0"/>
                <a:cs typeface="Calibri"/>
              </a:rPr>
              <a:t>3</a:t>
            </a:r>
            <a:endParaRPr lang="en-US" sz="2000" kern="100">
              <a:solidFill>
                <a:srgbClr val="000000"/>
              </a:solidFill>
              <a:ea typeface="Times New Roman" panose="02020603050405020304" pitchFamily="18" charset="0"/>
              <a:cs typeface="Calibri"/>
            </a:endParaRPr>
          </a:p>
          <a:p>
            <a:pPr marL="0" indent="0">
              <a:buNone/>
            </a:pPr>
            <a:endParaRPr lang="en-US" sz="1100">
              <a:highlight>
                <a:srgbClr val="FFFFFF"/>
              </a:highlight>
              <a:ea typeface="Aptos" panose="020B0004020202020204" pitchFamily="34" charset="0"/>
              <a:cs typeface="Calibri"/>
            </a:endParaRPr>
          </a:p>
          <a:p>
            <a:pPr marL="0" indent="0">
              <a:buNone/>
            </a:pPr>
            <a:r>
              <a:rPr lang="en-US" sz="1100">
                <a:highlight>
                  <a:srgbClr val="FFFFFF"/>
                </a:highlight>
                <a:ea typeface="Aptos" panose="020B0004020202020204" pitchFamily="34" charset="0"/>
                <a:cs typeface="Calibri"/>
              </a:rPr>
              <a:t>Sources: </a:t>
            </a:r>
            <a:endParaRPr lang="en-US"/>
          </a:p>
          <a:p>
            <a:r>
              <a:rPr lang="en-US" sz="1100">
                <a:ea typeface="Aptos" panose="020B0004020202020204" pitchFamily="34" charset="0"/>
                <a:cs typeface="Calibri"/>
              </a:rPr>
              <a:t>1 FAO, IFAD, UNICEF, WFP and WHO. 2024. The State of Food Security and Nutrition in the World 2024.</a:t>
            </a:r>
          </a:p>
          <a:p>
            <a:r>
              <a:rPr lang="en-US" sz="1100">
                <a:ea typeface="Aptos" panose="020B0004020202020204" pitchFamily="34" charset="0"/>
                <a:cs typeface="Calibri"/>
              </a:rPr>
              <a:t>2 UNICEF/WHO/World Bank Joint Child Malnutrition Estimates, 2023 Edition.</a:t>
            </a:r>
          </a:p>
          <a:p>
            <a:r>
              <a:rPr lang="en-US" sz="1100">
                <a:ea typeface="Aptos" panose="020B0004020202020204" pitchFamily="34" charset="0"/>
                <a:cs typeface="Calibri"/>
              </a:rPr>
              <a:t>3 FAO, IFAD, UNICEF, WFP and WHO. 2023. The State of Food Security and Nutrition in the World 2023.</a:t>
            </a:r>
            <a:endParaRPr lang="en-US"/>
          </a:p>
          <a:p>
            <a:pPr marL="0" indent="0">
              <a:buNone/>
            </a:pPr>
            <a:endParaRPr lang="en-US" sz="2200" strike="sngStrike" dirty="0">
              <a:highlight>
                <a:srgbClr val="FFFFFF"/>
              </a:highlight>
              <a:ea typeface="Aptos" panose="020B0004020202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4302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8CB6C-11D2-DC2E-DFAE-9F4952CD9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323786" cy="967765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+mn-lt"/>
                <a:cs typeface="Calibri"/>
              </a:rPr>
              <a:t>Global Nutrition Situation (2)</a:t>
            </a:r>
            <a:endParaRPr lang="en-US" sz="3600" b="1" dirty="0">
              <a:latin typeface="+mn-lt"/>
              <a:ea typeface="Calibri"/>
              <a:cs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3D74E4-451E-6D6B-8308-13E788236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8693"/>
            <a:ext cx="10515600" cy="484119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IE" sz="2000" b="1" dirty="0">
                <a:cs typeface="Calibri"/>
              </a:rPr>
              <a:t>Overweight:</a:t>
            </a:r>
            <a:endParaRPr lang="en-US" sz="2000" dirty="0">
              <a:cs typeface="Calibri"/>
            </a:endParaRPr>
          </a:p>
          <a:p>
            <a:r>
              <a:rPr lang="en-IE" sz="2000" dirty="0">
                <a:cs typeface="Calibri"/>
              </a:rPr>
              <a:t>Children under 5 years: 37 million (5.6 percent) </a:t>
            </a:r>
            <a:r>
              <a:rPr lang="en-US" sz="2000" dirty="0">
                <a:cs typeface="Calibri"/>
              </a:rPr>
              <a:t>(2022)</a:t>
            </a:r>
            <a:r>
              <a:rPr lang="en-US" sz="2000" baseline="30000" dirty="0">
                <a:cs typeface="Calibri"/>
              </a:rPr>
              <a:t>1</a:t>
            </a:r>
            <a:r>
              <a:rPr lang="en-US" sz="2000" dirty="0">
                <a:cs typeface="Calibri"/>
              </a:rPr>
              <a:t> - </a:t>
            </a:r>
            <a:r>
              <a:rPr lang="en-US" sz="2000" dirty="0">
                <a:solidFill>
                  <a:srgbClr val="0070C0"/>
                </a:solidFill>
                <a:cs typeface="Calibri"/>
              </a:rPr>
              <a:t>Trend: stagnation</a:t>
            </a:r>
            <a:endParaRPr lang="en-IE" sz="2000" dirty="0">
              <a:cs typeface="Calibri"/>
            </a:endParaRPr>
          </a:p>
          <a:p>
            <a:r>
              <a:rPr lang="en-US" sz="2000" dirty="0">
                <a:cs typeface="Calibri"/>
              </a:rPr>
              <a:t>Children aged 5–9 years: 136 million (overweight or obese) (2022)</a:t>
            </a:r>
            <a:r>
              <a:rPr lang="en-US" sz="2000" baseline="30000" dirty="0">
                <a:cs typeface="Calibri"/>
              </a:rPr>
              <a:t>2</a:t>
            </a:r>
          </a:p>
          <a:p>
            <a:r>
              <a:rPr lang="en-US" sz="2000" dirty="0">
                <a:cs typeface="Calibri"/>
              </a:rPr>
              <a:t>Adults (18 years and older): 2.5 billion overweight, including 890 million obese (2022)</a:t>
            </a:r>
            <a:r>
              <a:rPr lang="en-US" sz="2000" baseline="30000" dirty="0">
                <a:cs typeface="Calibri"/>
              </a:rPr>
              <a:t>3</a:t>
            </a:r>
            <a:endParaRPr lang="en-US" sz="2000" dirty="0">
              <a:solidFill>
                <a:srgbClr val="00B050"/>
              </a:solidFill>
              <a:cs typeface="Calibri"/>
            </a:endParaRPr>
          </a:p>
          <a:p>
            <a:endParaRPr lang="en-US" sz="2000" dirty="0">
              <a:cs typeface="Calibri"/>
            </a:endParaRPr>
          </a:p>
          <a:p>
            <a:pPr marL="0" indent="0">
              <a:buNone/>
            </a:pPr>
            <a:r>
              <a:rPr lang="en-US" sz="2000" dirty="0">
                <a:cs typeface="Calibri"/>
              </a:rPr>
              <a:t>Other relevant data:</a:t>
            </a:r>
          </a:p>
          <a:p>
            <a:r>
              <a:rPr lang="en-US" sz="2000" dirty="0">
                <a:cs typeface="Calibri"/>
              </a:rPr>
              <a:t>In 2022, 2.8 billion people could </a:t>
            </a:r>
            <a:r>
              <a:rPr lang="en-US" sz="2000" b="1" dirty="0">
                <a:cs typeface="Calibri"/>
              </a:rPr>
              <a:t>not afford a healthy diet</a:t>
            </a:r>
            <a:r>
              <a:rPr lang="en-US" sz="2000" baseline="30000" dirty="0">
                <a:cs typeface="Calibri"/>
              </a:rPr>
              <a:t>1</a:t>
            </a:r>
            <a:r>
              <a:rPr lang="en-US" sz="2000" dirty="0">
                <a:cs typeface="Calibri"/>
              </a:rPr>
              <a:t> </a:t>
            </a:r>
          </a:p>
          <a:p>
            <a:r>
              <a:rPr lang="en-US" sz="2000" b="1" dirty="0">
                <a:cs typeface="Calibri"/>
              </a:rPr>
              <a:t>Women </a:t>
            </a:r>
            <a:r>
              <a:rPr lang="en-US" sz="2000" dirty="0">
                <a:cs typeface="Calibri"/>
              </a:rPr>
              <a:t>are persistently </a:t>
            </a:r>
            <a:r>
              <a:rPr lang="en-US" sz="2000" b="1" dirty="0">
                <a:cs typeface="Calibri"/>
              </a:rPr>
              <a:t>more food insecure than men</a:t>
            </a:r>
            <a:r>
              <a:rPr lang="en-US" sz="2000" dirty="0">
                <a:cs typeface="Calibri"/>
              </a:rPr>
              <a:t> in all regions with an increasing gender gap in most regions in recent years</a:t>
            </a:r>
            <a:r>
              <a:rPr lang="en-US" sz="2000" baseline="30000" dirty="0">
                <a:cs typeface="Calibri"/>
              </a:rPr>
              <a:t>4</a:t>
            </a:r>
          </a:p>
          <a:p>
            <a:pPr marL="0" indent="0">
              <a:buNone/>
            </a:pPr>
            <a:endParaRPr lang="en-US" sz="1100" dirty="0">
              <a:cs typeface="Calibri"/>
            </a:endParaRPr>
          </a:p>
          <a:p>
            <a:pPr marL="0" indent="0">
              <a:buNone/>
            </a:pPr>
            <a:r>
              <a:rPr lang="en-US" sz="1100" dirty="0">
                <a:cs typeface="Calibri"/>
              </a:rPr>
              <a:t>Sources: </a:t>
            </a:r>
          </a:p>
          <a:p>
            <a:r>
              <a:rPr lang="en-US" sz="1100" dirty="0">
                <a:cs typeface="Calibri"/>
              </a:rPr>
              <a:t>1 FAO, IFAD, UNICEF, WFP and WHO. 2024. The State of Food Security and Nutrition in the World 2024.</a:t>
            </a:r>
          </a:p>
          <a:p>
            <a:r>
              <a:rPr lang="en-US" sz="1100" dirty="0">
                <a:highlight>
                  <a:srgbClr val="FFFFFF"/>
                </a:highlight>
                <a:cs typeface="Calibri"/>
              </a:rPr>
              <a:t>2 UNICEF, WFP, Standing Together for Nutrition (ST4N), Micronutrient Forum (MNF). Global resilience report: Safeguarding the nutrition of vulnerable children, women, families and communities in the context of </a:t>
            </a:r>
            <a:r>
              <a:rPr lang="en-US" sz="1100" dirty="0" err="1">
                <a:highlight>
                  <a:srgbClr val="FFFFFF"/>
                </a:highlight>
                <a:cs typeface="Calibri"/>
              </a:rPr>
              <a:t>polycrisis</a:t>
            </a:r>
            <a:r>
              <a:rPr lang="en-US" sz="1100" dirty="0">
                <a:highlight>
                  <a:srgbClr val="FFFFFF"/>
                </a:highlight>
                <a:cs typeface="Calibri"/>
              </a:rPr>
              <a:t>. 2024. </a:t>
            </a:r>
            <a:endParaRPr lang="en-US" sz="1100" dirty="0">
              <a:cs typeface="Calibri"/>
            </a:endParaRPr>
          </a:p>
          <a:p>
            <a:r>
              <a:rPr lang="en-US" sz="1100" dirty="0">
                <a:cs typeface="Calibri"/>
              </a:rPr>
              <a:t>3 WHO. Malnutrition. </a:t>
            </a:r>
            <a:r>
              <a:rPr lang="en-US" sz="1100" dirty="0">
                <a:ea typeface="+mn-lt"/>
                <a:cs typeface="+mn-lt"/>
                <a:hlinkClick r:id="rId2"/>
              </a:rPr>
              <a:t>https://www.who.int/news-room/fact-sheets/detail/malnutrition</a:t>
            </a:r>
            <a:r>
              <a:rPr lang="en-US" sz="1100" dirty="0">
                <a:ea typeface="+mn-lt"/>
                <a:cs typeface="+mn-lt"/>
              </a:rPr>
              <a:t> </a:t>
            </a:r>
            <a:endParaRPr lang="en-US" sz="1100" dirty="0">
              <a:cs typeface="Calibri"/>
            </a:endParaRPr>
          </a:p>
          <a:p>
            <a:r>
              <a:rPr lang="en-US" sz="1100" dirty="0">
                <a:cs typeface="Calibri"/>
              </a:rPr>
              <a:t>4 FAO, IFAD, UNICEF, WFP and WHO. 2022. The State of Food Security and Nutrition in the World 2022.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607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E896E-525C-439F-B162-4DC658F73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e-NP" dirty="0">
                <a:latin typeface="+mn-lt"/>
                <a:cs typeface="Calibri"/>
              </a:rPr>
              <a:t>नेपालको</a:t>
            </a:r>
            <a:r>
              <a:rPr lang="ne-NP" sz="4400" dirty="0">
                <a:latin typeface="+mn-lt"/>
                <a:cs typeface="Calibri"/>
              </a:rPr>
              <a:t> पोषण अवस्था  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5D3030D-B8C7-4C25-BC43-2F1B77E29F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27858"/>
            <a:ext cx="12558531" cy="5330142"/>
          </a:xfrm>
        </p:spPr>
      </p:pic>
    </p:spTree>
    <p:extLst>
      <p:ext uri="{BB962C8B-B14F-4D97-AF65-F5344CB8AC3E}">
        <p14:creationId xmlns:p14="http://schemas.microsoft.com/office/powerpoint/2010/main" val="2266377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ircular chart of food&#10;&#10;AI-generated content may be incorrect.">
            <a:extLst>
              <a:ext uri="{FF2B5EF4-FFF2-40B4-BE49-F238E27FC236}">
                <a16:creationId xmlns:a16="http://schemas.microsoft.com/office/drawing/2014/main" id="{AD96572C-D5C0-DE5A-8FF0-C6055E23A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4"/>
          <a:stretch/>
        </p:blipFill>
        <p:spPr>
          <a:xfrm>
            <a:off x="0" y="-347242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67F016-C8C6-E73B-C232-776A0BC9E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0" y="2706623"/>
            <a:ext cx="3090672" cy="1444754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ne-NP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धन्यवाद</a:t>
            </a:r>
            <a:endParaRPr lang="en-US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429059-926C-C6DB-CD82-B957EAB8297A}"/>
              </a:ext>
            </a:extLst>
          </p:cNvPr>
          <p:cNvSpPr txBox="1"/>
          <p:nvPr/>
        </p:nvSpPr>
        <p:spPr>
          <a:xfrm>
            <a:off x="520256" y="457829"/>
            <a:ext cx="1601571" cy="5805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AD3CBE-7202-77D0-99C8-90A0EA8F9CA2}"/>
              </a:ext>
            </a:extLst>
          </p:cNvPr>
          <p:cNvSpPr txBox="1"/>
          <p:nvPr/>
        </p:nvSpPr>
        <p:spPr>
          <a:xfrm>
            <a:off x="174170" y="5566223"/>
            <a:ext cx="1855571" cy="6458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17B335-A348-B99A-6843-B53F0BBFB7B9}"/>
              </a:ext>
            </a:extLst>
          </p:cNvPr>
          <p:cNvSpPr txBox="1"/>
          <p:nvPr/>
        </p:nvSpPr>
        <p:spPr>
          <a:xfrm>
            <a:off x="800786" y="5910937"/>
            <a:ext cx="1855571" cy="6458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161799-CA5A-3603-E9A9-EB74551EF965}"/>
              </a:ext>
            </a:extLst>
          </p:cNvPr>
          <p:cNvSpPr txBox="1"/>
          <p:nvPr/>
        </p:nvSpPr>
        <p:spPr>
          <a:xfrm>
            <a:off x="9831173" y="5587992"/>
            <a:ext cx="1855571" cy="6458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784FE3-4807-FB4C-CA83-B088895362C4}"/>
              </a:ext>
            </a:extLst>
          </p:cNvPr>
          <p:cNvSpPr txBox="1"/>
          <p:nvPr/>
        </p:nvSpPr>
        <p:spPr>
          <a:xfrm>
            <a:off x="10083801" y="5980504"/>
            <a:ext cx="1855571" cy="6458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19FE69-5BEC-3F73-8E57-0C2EEF01F421}"/>
              </a:ext>
            </a:extLst>
          </p:cNvPr>
          <p:cNvSpPr txBox="1"/>
          <p:nvPr/>
        </p:nvSpPr>
        <p:spPr>
          <a:xfrm>
            <a:off x="9654259" y="392511"/>
            <a:ext cx="1855571" cy="6458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9CE311-1FB7-FAF1-B44B-4A13AB5BFED4}"/>
              </a:ext>
            </a:extLst>
          </p:cNvPr>
          <p:cNvSpPr txBox="1"/>
          <p:nvPr/>
        </p:nvSpPr>
        <p:spPr>
          <a:xfrm>
            <a:off x="10336428" y="838196"/>
            <a:ext cx="1855571" cy="6458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F5F8BD-0E82-281E-F880-A2731F0572C4}"/>
              </a:ext>
            </a:extLst>
          </p:cNvPr>
          <p:cNvSpPr txBox="1"/>
          <p:nvPr/>
        </p:nvSpPr>
        <p:spPr>
          <a:xfrm>
            <a:off x="682170" y="645888"/>
            <a:ext cx="1601571" cy="5805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787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50443-35EA-BD8E-4AA9-A6FC81A8B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707" y="357462"/>
            <a:ext cx="10515600" cy="105416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Introducing a Nutrition Dialogue Event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50532-66F8-B80B-4BA4-DF876556E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105" y="1932972"/>
            <a:ext cx="11381983" cy="491204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/>
              <a:t>Usually there will be a brief introduction (maximum 10 minutes).  </a:t>
            </a:r>
          </a:p>
          <a:p>
            <a:r>
              <a:rPr lang="en-US" dirty="0"/>
              <a:t>The presenter could draw on the following materials, supplementing them as necessary, and ensuring they are adapted to the context.  </a:t>
            </a:r>
          </a:p>
          <a:p>
            <a:r>
              <a:rPr lang="en-US" dirty="0"/>
              <a:t>The materials cover: 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Definitions of Hunger, Food Insecurity, Malnutrition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The Global Context for Hunger and Nutrition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The Focus of Dialogues on People's Nutrition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Determinants of Good Nutrition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Outcomes of Improved Nutrition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Definitions and Impacts of Malnutrition (2 slides)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Who is at risk of Malnutrition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Information about the Global Nutrition Situation (2 slides)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Sources for Nutrition Data 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232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67698-A348-A181-7A07-BAA98831F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6628"/>
          </a:xfrm>
        </p:spPr>
        <p:txBody>
          <a:bodyPr>
            <a:normAutofit/>
          </a:bodyPr>
          <a:lstStyle/>
          <a:p>
            <a:r>
              <a:rPr lang="ne-NP" sz="3600" dirty="0">
                <a:latin typeface="+mn-lt"/>
                <a:ea typeface="+mj-lt"/>
                <a:cs typeface="+mj-lt"/>
              </a:rPr>
              <a:t>भोकमरी, खाद्य असुरक्षा र कुपोषणको परिभाषा</a:t>
            </a:r>
            <a:endParaRPr lang="en-US" sz="3600" b="1" dirty="0">
              <a:latin typeface="+mn-lt"/>
              <a:ea typeface="+mj-lt"/>
              <a:cs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81E9C-C02D-FA88-F016-B629972B5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5569"/>
            <a:ext cx="10515600" cy="4209301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ne-NP" b="1" u="sng" dirty="0">
                <a:ea typeface="+mn-lt"/>
                <a:cs typeface="+mn-lt"/>
              </a:rPr>
              <a:t>तीन फरक अवधारणाहरू:</a:t>
            </a:r>
            <a:r>
              <a:rPr lang="ne-NP" dirty="0">
                <a:ea typeface="+mn-lt"/>
                <a:cs typeface="+mn-lt"/>
              </a:rPr>
              <a:t>
</a:t>
            </a:r>
            <a:r>
              <a:rPr lang="ne-NP" b="1" u="sng" dirty="0">
                <a:ea typeface="+mn-lt"/>
                <a:cs typeface="+mn-lt"/>
              </a:rPr>
              <a:t> भोक </a:t>
            </a:r>
            <a:r>
              <a:rPr lang="ne-NP" dirty="0">
                <a:ea typeface="+mn-lt"/>
                <a:cs typeface="+mn-lt"/>
              </a:rPr>
              <a:t>= पर्याप्त क्यालोरी नखाँदा हुने शारीरिक असहजता/पीडा
2023 मा भोकमरीको सामना गर्ने व्यक्तिहरूको संख्या (कुपोषण): 733 मिलियन
</a:t>
            </a:r>
            <a:r>
              <a:rPr lang="ne-NP" u="sng" dirty="0">
                <a:ea typeface="+mn-lt"/>
                <a:cs typeface="+mn-lt"/>
              </a:rPr>
              <a:t>खाद्य असुरक्षा </a:t>
            </a:r>
            <a:r>
              <a:rPr lang="ne-NP" dirty="0">
                <a:ea typeface="+mn-lt"/>
                <a:cs typeface="+mn-lt"/>
              </a:rPr>
              <a:t>= वर्षैभरि सुरक्षित, पोषिक, पर्याप्त, सस्तो, उपयुक्त खाद्य पदार्थको नियमित पहुँचको अभाव 
</a:t>
            </a:r>
            <a:r>
              <a:rPr lang="ne-NP" b="1" dirty="0">
                <a:ea typeface="+mn-lt"/>
                <a:cs typeface="+mn-lt"/>
              </a:rPr>
              <a:t>2023 मा मध्यम वा गम्भीर रूपमा खाद्य असुरक्षित व्यक्तिहरूको संख्या: 2.33 बिलियन</a:t>
            </a:r>
            <a:r>
              <a:rPr lang="ne-NP" dirty="0">
                <a:ea typeface="+mn-lt"/>
                <a:cs typeface="+mn-lt"/>
              </a:rPr>
              <a:t>
</a:t>
            </a:r>
            <a:r>
              <a:rPr lang="ne-NP" b="1" u="sng" dirty="0">
                <a:ea typeface="+mn-lt"/>
                <a:cs typeface="+mn-lt"/>
              </a:rPr>
              <a:t>कुपोषण = </a:t>
            </a:r>
            <a:r>
              <a:rPr lang="ne-NP" dirty="0">
                <a:ea typeface="+mn-lt"/>
                <a:cs typeface="+mn-lt"/>
              </a:rPr>
              <a:t>सही मात्रामा नहुनु वा खराब आहार वा हेरचाहको कारण क्यालोरी, पोषक तत्व, र/वा सूक्ष्म पोषक तत्वहरूको सही प्रयोग गर्न असमर्थ हुनु
विभिन्न सूचकहरू (संख्याहरूको लागि निम्न स्लाइडहरू हेर्नुहोस्)
</a:t>
            </a:r>
            <a:r>
              <a:rPr lang="ne-NP" b="1" u="sng" dirty="0">
                <a:ea typeface="+mn-lt"/>
                <a:cs typeface="+mn-lt"/>
              </a:rPr>
              <a:t>स्रोतहरू: </a:t>
            </a:r>
            <a:r>
              <a:rPr lang="ne-NP" dirty="0">
                <a:ea typeface="+mn-lt"/>
                <a:cs typeface="+mn-lt"/>
              </a:rPr>
              <a:t>एफएओ, आईएफएडी, युनिसेफ, डब्ल्यूएफपी र डब्ल्यूएचओ। 2024. विश्वमा खाद्य सुरक्षा र पोषणको अवस्था 2024।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3310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2BB86-09EE-4024-3E5C-55E397C41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9823"/>
          </a:xfrm>
        </p:spPr>
        <p:txBody>
          <a:bodyPr>
            <a:normAutofit/>
          </a:bodyPr>
          <a:lstStyle/>
          <a:p>
            <a:r>
              <a:rPr lang="ne-NP" sz="3600">
                <a:latin typeface="+mn-lt"/>
                <a:cs typeface="Calibri"/>
              </a:rPr>
              <a:t>भोकमरी र पोषणको विश्वव्यापी सन्दर्भ</a:t>
            </a:r>
            <a:endParaRPr lang="en-US" sz="3600" b="1" dirty="0">
              <a:latin typeface="+mn-lt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FD034-FE0B-880E-E069-2C8F9E9CA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3299"/>
            <a:ext cx="10515600" cy="489470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</a:pPr>
            <a:r>
              <a:rPr lang="ne-NP" sz="2400">
                <a:solidFill>
                  <a:srgbClr val="000000"/>
                </a:solidFill>
                <a:cs typeface="Times New Roman"/>
              </a:rPr>
              <a:t>विगतका वर्षहरूमा, कोभिड-१९ महामारी, मौसमको चरम सीमा, द्वन्द्व र आर्थिक झट्काहरू सहित विश्वभरका देशहरूले लगातार झट्का दिएका छन्। 
यसले उच्च खाद्यान्नाको मूल्य र जीवनयापनको लागतको संकट निम्त्यायो र सन् २०३० सम्ममा सबै प्रकारका भोकमरी र कुपोषणको अन्त्य गर्ने बाटोबाट विश्वलाई थप टाढा पुर् यायो । 
लाखौं मानिस, विशेष गरी महिला, बालबालिका र कमजोर समूहलाई कुपोषण र भोकमरीमा धकेलिएको छ । तत्काल कार्य, नीति र लगानी नगरेमा परिणाम पुस्तौंसम्म रहन सक्छ ।</a:t>
            </a:r>
            <a:endParaRPr lang="en-US" sz="24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07787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0DE85-F0FC-BCEA-99CB-103E93183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e-NP" sz="3600">
                <a:latin typeface="+mn-lt"/>
                <a:cs typeface="Calibri"/>
              </a:rPr>
              <a:t>संवाद कार्यक्रम जनताको पोषणमा केन्द्रित छ</a:t>
            </a:r>
            <a:endParaRPr lang="en-US" sz="3600" b="1" dirty="0">
              <a:latin typeface="+mn-lt"/>
              <a:ea typeface="Calibri"/>
              <a:cs typeface="Calibri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47057F5-0579-F952-F28A-AB8D871E4E02}"/>
              </a:ext>
            </a:extLst>
          </p:cNvPr>
          <p:cNvSpPr txBox="1">
            <a:spLocks/>
          </p:cNvSpPr>
          <p:nvPr/>
        </p:nvSpPr>
        <p:spPr>
          <a:xfrm>
            <a:off x="838200" y="2116695"/>
            <a:ext cx="9445112" cy="45322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e-NP" sz="2800">
                <a:cs typeface="Calibri"/>
              </a:rPr>
              <a:t>पोषण भनेको ...
खाद्य, स्वास्थ्य, शिक्षा, हेरचाह, पानी, सरसफाइ र स्वच्छता, लैङ्गिक, जलवायु, लगानी र अधिकसँग सम्बन्धित। 
सबैका लागि अधिकार हो ।
दिगो विकास लक्ष्यहरूको प्राप्तिको लागि केन्द्रीय। पोषणका लागि कम्तीमा १२ वटा दिगो विकास लक्ष्य अति सान्दर्भिक छन् ।</a:t>
            </a:r>
            <a:endParaRPr lang="en-US" sz="2800" b="0" i="0" dirty="0">
              <a:solidFill>
                <a:srgbClr val="3C4245"/>
              </a:solidFill>
              <a:effectLst/>
              <a:highlight>
                <a:srgbClr val="FFFFFF"/>
              </a:highlight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296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9F042-C190-502D-A5B8-850739AD2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e-NP" sz="3600" kern="100" dirty="0">
                <a:latin typeface="+mn-lt"/>
                <a:ea typeface="Aptos" panose="020B0004020202020204" pitchFamily="34" charset="0"/>
                <a:cs typeface="Times New Roman"/>
              </a:rPr>
              <a:t>कुन कुराले राम्रो पोषणमा योगदान पुऱ्याउँछ?</a:t>
            </a:r>
            <a:endParaRPr lang="en-US" b="1" dirty="0">
              <a:latin typeface="+mn-lt"/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E5E0A-2176-C663-3C53-F009EE903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690" y="1944413"/>
            <a:ext cx="10515600" cy="45484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113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e-NP" sz="3000" kern="100" dirty="0">
                <a:ea typeface="Aptos" panose="020B0004020202020204" pitchFamily="34" charset="0"/>
                <a:cs typeface="Times New Roman"/>
              </a:rPr>
              <a:t>बालबालिकाको पोषण अवस्थाको निर्धारक 	
मातृ तथा बाल पोषणका निर्धारकहरूमा युनिसेफको अवधारणात्मक ढाँचामा आधारित।</a:t>
            </a:r>
            <a:endParaRPr lang="en-US" sz="1600" kern="100" dirty="0">
              <a:effectLst/>
              <a:ea typeface="Aptos" panose="020B0004020202020204" pitchFamily="34" charset="0"/>
              <a:cs typeface="Times New Roman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A6B3ACA-9D42-AB9B-77F8-7F29700A9969}"/>
              </a:ext>
            </a:extLst>
          </p:cNvPr>
          <p:cNvSpPr/>
          <p:nvPr/>
        </p:nvSpPr>
        <p:spPr>
          <a:xfrm>
            <a:off x="733333" y="3699845"/>
            <a:ext cx="6487037" cy="26567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e-NP" sz="2000" kern="100" dirty="0">
                <a:ea typeface="Times New Roman" panose="02020603050405020304" pitchFamily="18" charset="0"/>
                <a:cs typeface="Times New Roman"/>
              </a:rPr>
              <a:t>पोषणयुक्त खानाको उपलब्धता
पोषणयुक्त खानामा पहुँच
अत्यावश्यक पोषण, स्वास्थ्य, शिक्षा, सरसफाइ र सामाजिक सुरक्षा सेवाहरू
उमेर-उपयुक्त खाना खुवाउने र हेरचाह गर्ने अभ्यासहरू (स्तनपान सहित)</a:t>
            </a:r>
            <a:endParaRPr lang="en-US" sz="1400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AD73E806-44D8-5FDF-8D34-1CE1C31829A5}"/>
              </a:ext>
            </a:extLst>
          </p:cNvPr>
          <p:cNvSpPr/>
          <p:nvPr/>
        </p:nvSpPr>
        <p:spPr>
          <a:xfrm>
            <a:off x="7377670" y="4785897"/>
            <a:ext cx="978408" cy="48463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42AED42-4919-F771-9BF9-6B30F40DF81D}"/>
              </a:ext>
            </a:extLst>
          </p:cNvPr>
          <p:cNvSpPr/>
          <p:nvPr/>
        </p:nvSpPr>
        <p:spPr>
          <a:xfrm>
            <a:off x="8663850" y="4218643"/>
            <a:ext cx="2945288" cy="1692165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e-NP" sz="2000" dirty="0">
                <a:cs typeface="Calibri"/>
              </a:rPr>
              <a:t>बालबालिकाको पोषण अवस्था</a:t>
            </a: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451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C5D98-5ECF-9E94-A4E5-3C9E0D0D2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e-NP" sz="3600" i="0" dirty="0">
                <a:latin typeface="+mn-lt"/>
                <a:ea typeface="Noto Sans"/>
                <a:cs typeface="Noto Sans"/>
              </a:rPr>
              <a:t>सुधारिएको पोषणको परिणाम</a:t>
            </a:r>
            <a:endParaRPr lang="en-US" sz="3600" b="1" dirty="0">
              <a:latin typeface="+mn-lt"/>
              <a:ea typeface="Noto Sans"/>
              <a:cs typeface="Noto San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B9E17-1570-A016-3144-27EBAAF18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9112" y="1982787"/>
            <a:ext cx="7539037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ne-NP" b="1" dirty="0">
                <a:solidFill>
                  <a:srgbClr val="3C4245"/>
                </a:solidFill>
                <a:ea typeface="Noto Sans"/>
                <a:cs typeface="Noto Sans"/>
              </a:rPr>
              <a:t>स्वास्थ्य र कल्याण
शिक्षा
बालबालिकाको शारीरिक विकास र संज्ञानात्मक विकास
विद्यालयको तयारी र प्रदर्शन
जीविकोपार्जन 
उत्पादकत्व
आर्थिक वृद्धि र समृद्धि
महिला सशक्तिकरण
समाजमा सामाजिक एकता, असमानता कम गर्ने लगायतका</a:t>
            </a:r>
            <a:endParaRPr lang="en-US" dirty="0">
              <a:cs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4CB98-0F31-96B8-8D95-4A99A6AEE07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38200" y="2147887"/>
            <a:ext cx="3281363" cy="43449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e-NP" sz="4000" i="0" dirty="0">
                <a:latin typeface="+mn-lt"/>
                <a:ea typeface="Noto Sans"/>
                <a:cs typeface="Noto Sans"/>
              </a:rPr>
              <a:t>सुधारिएको</a:t>
            </a:r>
            <a:endParaRPr lang="en-US" sz="40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ne-NP" sz="4400" b="1" dirty="0">
                <a:solidFill>
                  <a:schemeClr val="accent2"/>
                </a:solidFill>
                <a:cs typeface="Calibri"/>
              </a:rPr>
              <a:t>(</a:t>
            </a:r>
            <a:r>
              <a:rPr lang="en-US" sz="4400" b="1" dirty="0">
                <a:solidFill>
                  <a:schemeClr val="accent2"/>
                </a:solidFill>
                <a:cs typeface="Calibri"/>
              </a:rPr>
              <a:t>IMPROVED</a:t>
            </a:r>
            <a:r>
              <a:rPr lang="ne-NP" sz="4400" b="1" dirty="0">
                <a:solidFill>
                  <a:schemeClr val="accent2"/>
                </a:solidFill>
                <a:cs typeface="Calibri"/>
              </a:rPr>
              <a:t>)</a:t>
            </a:r>
            <a:endParaRPr lang="en-US" sz="4400" b="1" dirty="0">
              <a:solidFill>
                <a:schemeClr val="accent2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1816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2BB86-09EE-4024-3E5C-55E397C41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3725"/>
          </a:xfrm>
        </p:spPr>
        <p:txBody>
          <a:bodyPr>
            <a:normAutofit/>
          </a:bodyPr>
          <a:lstStyle/>
          <a:p>
            <a:r>
              <a:rPr lang="ne-NP" sz="3600" dirty="0">
                <a:latin typeface="+mn-lt"/>
                <a:cs typeface="Calibri"/>
              </a:rPr>
              <a:t>कुपोषण</a:t>
            </a:r>
            <a:endParaRPr lang="en-US" sz="3600" b="1" dirty="0">
              <a:latin typeface="+mn-lt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FD034-FE0B-880E-E069-2C8F9E9CA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3186"/>
            <a:ext cx="10515600" cy="481481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ne-NP" sz="2200" b="1" u="sng" kern="100" dirty="0">
                <a:ea typeface="Aptos" panose="020B0004020202020204" pitchFamily="34" charset="0"/>
                <a:cs typeface="Times New Roman"/>
              </a:rPr>
              <a:t>कुपोषणका विभिन्न रूपहरू:</a:t>
            </a:r>
            <a:r>
              <a:rPr lang="ne-NP" sz="2200" kern="100" dirty="0">
                <a:ea typeface="Aptos" panose="020B0004020202020204" pitchFamily="34" charset="0"/>
                <a:cs typeface="Times New Roman"/>
              </a:rPr>
              <a:t>
कुपोषण
स्टन्टिङ (उमेरको लागि धेरै छोटो) - अल्पपोषणको पुरानो रूप
</a:t>
            </a:r>
            <a:r>
              <a:rPr lang="en-US" sz="2200" kern="100" dirty="0">
                <a:ea typeface="Aptos" panose="020B0004020202020204" pitchFamily="34" charset="0"/>
                <a:cs typeface="Times New Roman"/>
              </a:rPr>
              <a:t>Wasting</a:t>
            </a:r>
            <a:r>
              <a:rPr lang="ne-NP" sz="2200" kern="100">
                <a:ea typeface="Aptos" panose="020B0004020202020204" pitchFamily="34" charset="0"/>
                <a:cs typeface="Times New Roman"/>
              </a:rPr>
              <a:t> </a:t>
            </a:r>
            <a:r>
              <a:rPr lang="ne-NP" sz="2200" kern="100" dirty="0">
                <a:ea typeface="Aptos" panose="020B0004020202020204" pitchFamily="34" charset="0"/>
                <a:cs typeface="Times New Roman"/>
              </a:rPr>
              <a:t>(उमेरको लागि धेरै पातलो) - कुपोषणको तीव्र रूप
कम तौल (उमेरको हिसाबले कम तौल)
सूक्ष्म पोषक तत्वको कमी (भिटामिन, खनिज) - 'लुकेको भोक'
अधिक तौल र मोटोपन, र परिणामस्वरूप आहार-सम्बन्धित गैर-सर्ने रोगहरू</a:t>
            </a:r>
            <a:endParaRPr lang="en-US" sz="2200" kern="100" dirty="0">
              <a:ea typeface="Aptos" panose="020B0004020202020204" pitchFamily="34" charset="0"/>
              <a:cs typeface="Times New Roman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200" kern="100" dirty="0">
              <a:ea typeface="Aptos" panose="020B0004020202020204" pitchFamily="34" charset="0"/>
              <a:cs typeface="Times New Roman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e-NP" sz="2200" kern="100" dirty="0">
                <a:ea typeface="Aptos" panose="020B0004020202020204" pitchFamily="34" charset="0"/>
                <a:cs typeface="Times New Roman"/>
              </a:rPr>
              <a:t>स्रोत: विश्व स्वास्थ्य संगठन, कुपोषण। 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e-NP" sz="2200" kern="100" dirty="0">
                <a:ea typeface="Aptos" panose="020B0004020202020204" pitchFamily="34" charset="0"/>
                <a:cs typeface="Times New Roman"/>
              </a:rPr>
              <a:t>2024. </a:t>
            </a:r>
            <a:r>
              <a:rPr lang="en-US" sz="2200" kern="100" dirty="0">
                <a:ea typeface="Aptos" panose="020B0004020202020204" pitchFamily="34" charset="0"/>
                <a:cs typeface="Times New Roman"/>
              </a:rPr>
              <a:t>https://www.who.int/news-room/fact-sheets/detail/malnutrition ।</a:t>
            </a:r>
            <a:endParaRPr lang="en-US" sz="1400" kern="100" dirty="0">
              <a:effectLst/>
              <a:ea typeface="Aptos" panose="020B0004020202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0664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2BB86-09EE-4024-3E5C-55E397C41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3725"/>
          </a:xfrm>
        </p:spPr>
        <p:txBody>
          <a:bodyPr>
            <a:normAutofit/>
          </a:bodyPr>
          <a:lstStyle/>
          <a:p>
            <a:r>
              <a:rPr lang="ne-NP" sz="3600" dirty="0">
                <a:latin typeface="+mn-lt"/>
                <a:cs typeface="Calibri"/>
              </a:rPr>
              <a:t>कुपोषणको असर</a:t>
            </a:r>
            <a:endParaRPr lang="en-US" sz="3600" b="1" dirty="0">
              <a:latin typeface="+mn-lt"/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FD034-FE0B-880E-E069-2C8F9E9CA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9387"/>
            <a:ext cx="10515600" cy="461816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ne-NP" sz="2200" dirty="0">
                <a:cs typeface="Calibri"/>
              </a:rPr>
              <a:t>विकासात्मक (शारीरिक र संज्ञानात्मक)
आर्थिक
सामाजिक, र 
चिकित्सा
यसको प्रभाव व्यक्ति, तिनका परिवार, समुदाय र देशका लागि गम्भीर र दिगो हुन्छ ।
स्रोत: विश्व स्वास्थ्य संगठन, कुपोषण। 2024. </a:t>
            </a:r>
            <a:r>
              <a:rPr lang="en-US" sz="2200" dirty="0">
                <a:cs typeface="Calibri"/>
              </a:rPr>
              <a:t>https://www.who.int/news-room/fact-sheets/detail/malnutrition</a:t>
            </a:r>
            <a:endParaRPr lang="en-US" sz="1400" dirty="0">
              <a:solidFill>
                <a:srgbClr val="467886"/>
              </a:solidFill>
              <a:effectLst/>
              <a:highlight>
                <a:srgbClr val="FFFFFF"/>
              </a:highlight>
              <a:ea typeface="Aptos" panose="020B0004020202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6691613"/>
      </p:ext>
    </p:extLst>
  </p:cSld>
  <p:clrMapOvr>
    <a:masterClrMapping/>
  </p:clrMapOvr>
</p:sld>
</file>

<file path=ppt/theme/theme1.xml><?xml version="1.0" encoding="utf-8"?>
<a:theme xmlns:a="http://schemas.openxmlformats.org/drawingml/2006/main" name="Nutrition Dialogues">
  <a:themeElements>
    <a:clrScheme name="Nutrition Dialogues">
      <a:dk1>
        <a:srgbClr val="000000"/>
      </a:dk1>
      <a:lt1>
        <a:srgbClr val="FFFFFF"/>
      </a:lt1>
      <a:dk2>
        <a:srgbClr val="58595B"/>
      </a:dk2>
      <a:lt2>
        <a:srgbClr val="E8E8E8"/>
      </a:lt2>
      <a:accent1>
        <a:srgbClr val="5E85FF"/>
      </a:accent1>
      <a:accent2>
        <a:srgbClr val="19B50E"/>
      </a:accent2>
      <a:accent3>
        <a:srgbClr val="85DA00"/>
      </a:accent3>
      <a:accent4>
        <a:srgbClr val="BCBEC0"/>
      </a:accent4>
      <a:accent5>
        <a:srgbClr val="A02B93"/>
      </a:accent5>
      <a:accent6>
        <a:srgbClr val="4EA72E"/>
      </a:accent6>
      <a:hlink>
        <a:srgbClr val="462A86"/>
      </a:hlink>
      <a:folHlink>
        <a:srgbClr val="EC1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utrition Dialogues" id="{D4403267-E7EB-6C4D-A095-297015C622BD}" vid="{BE51C9BC-F880-6A4C-99E9-FEC25409156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DF58EE558F37448E89075EEB5F4D50" ma:contentTypeVersion="15" ma:contentTypeDescription="Create a new document." ma:contentTypeScope="" ma:versionID="72453e2e6744a10b80f3a9f3ee5e0cb2">
  <xsd:schema xmlns:xsd="http://www.w3.org/2001/XMLSchema" xmlns:xs="http://www.w3.org/2001/XMLSchema" xmlns:p="http://schemas.microsoft.com/office/2006/metadata/properties" xmlns:ns2="17e3a673-175c-47fe-aa87-9e1105668749" xmlns:ns3="bf5301cf-ea5e-4d7c-89ac-3633382f86d5" targetNamespace="http://schemas.microsoft.com/office/2006/metadata/properties" ma:root="true" ma:fieldsID="d327717376f1f46bf67740d4747ca438" ns2:_="" ns3:_="">
    <xsd:import namespace="17e3a673-175c-47fe-aa87-9e1105668749"/>
    <xsd:import namespace="bf5301cf-ea5e-4d7c-89ac-3633382f86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e3a673-175c-47fe-aa87-9e11056687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551d4e0-ab82-431b-b8c1-f2fa546798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5301cf-ea5e-4d7c-89ac-3633382f86d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d73063ff-1f8c-492d-afb7-b5b3a7e79b9f}" ma:internalName="TaxCatchAll" ma:showField="CatchAllData" ma:web="bf5301cf-ea5e-4d7c-89ac-3633382f86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f5301cf-ea5e-4d7c-89ac-3633382f86d5" xsi:nil="true"/>
    <lcf76f155ced4ddcb4097134ff3c332f xmlns="17e3a673-175c-47fe-aa87-9e110566874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6617854-C259-41A5-9A49-2E459E7357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e3a673-175c-47fe-aa87-9e1105668749"/>
    <ds:schemaRef ds:uri="bf5301cf-ea5e-4d7c-89ac-3633382f86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0D94E3-59E5-40B6-8C55-BF0F5AD288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88F7C6-7DFB-4B9A-A2C6-DF382B69C49D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2006/metadata/properties"/>
    <ds:schemaRef ds:uri="bf5301cf-ea5e-4d7c-89ac-3633382f86d5"/>
    <ds:schemaRef ds:uri="http://schemas.microsoft.com/office/infopath/2007/PartnerControls"/>
    <ds:schemaRef ds:uri="http://purl.org/dc/terms/"/>
    <ds:schemaRef ds:uri="17e3a673-175c-47fe-aa87-9e1105668749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1124</Words>
  <Application>Microsoft Office PowerPoint</Application>
  <PresentationFormat>Widescreen</PresentationFormat>
  <Paragraphs>68</Paragraphs>
  <Slides>14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Nirmala UI</vt:lpstr>
      <vt:lpstr>Nutrition Dialogues</vt:lpstr>
      <vt:lpstr>सरोकारवालाहरु  सँग संवाद लागि पोषण संवाद कार्यक्रम </vt:lpstr>
      <vt:lpstr>Introducing a Nutrition Dialogue Event </vt:lpstr>
      <vt:lpstr>भोकमरी, खाद्य असुरक्षा र कुपोषणको परिभाषा</vt:lpstr>
      <vt:lpstr>भोकमरी र पोषणको विश्वव्यापी सन्दर्भ</vt:lpstr>
      <vt:lpstr>संवाद कार्यक्रम जनताको पोषणमा केन्द्रित छ</vt:lpstr>
      <vt:lpstr>कुन कुराले राम्रो पोषणमा योगदान पुऱ्याउँछ?</vt:lpstr>
      <vt:lpstr>सुधारिएको पोषणको परिणाम</vt:lpstr>
      <vt:lpstr>कुपोषण</vt:lpstr>
      <vt:lpstr>कुपोषणको असर</vt:lpstr>
      <vt:lpstr>कुपोषण - को जोखिममा </vt:lpstr>
      <vt:lpstr>विश्वव्यापी पोषण अवस्था </vt:lpstr>
      <vt:lpstr>Global Nutrition Situation (2)</vt:lpstr>
      <vt:lpstr>नेपालको पोषण अवस्था  </vt:lpstr>
      <vt:lpstr>धन्यवाद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Nutrition Dialogues</dc:title>
  <dc:creator>Marlen Schuepbach</dc:creator>
  <cp:lastModifiedBy>Bibek Malashi</cp:lastModifiedBy>
  <cp:revision>282</cp:revision>
  <dcterms:created xsi:type="dcterms:W3CDTF">2024-06-19T09:56:32Z</dcterms:created>
  <dcterms:modified xsi:type="dcterms:W3CDTF">2026-07-08T18:12:58Z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0x0101000B9CA47C536BED43AE868409B649483A</vt:lpwstr>
  </property>
  <property fmtid="{D5CDD505-2E9C-101B-9397-08002B2CF9AE}" pid="3" name="MediaServiceImageTags">
    <vt:lpwstr/>
  </property>
  <property fmtid="{D5CDD505-2E9C-101B-9397-08002B2CF9AE}" pid="4" name="Order">
    <vt:r8>715800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